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notesMasterIdLst>
    <p:notesMasterId r:id="rId17"/>
  </p:notesMasterIdLst>
  <p:handoutMasterIdLst>
    <p:handoutMasterId r:id="rId18"/>
  </p:handoutMasterIdLst>
  <p:sldIdLst>
    <p:sldId id="256" r:id="rId4"/>
    <p:sldId id="266" r:id="rId5"/>
    <p:sldId id="300" r:id="rId6"/>
    <p:sldId id="317" r:id="rId7"/>
    <p:sldId id="315" r:id="rId8"/>
    <p:sldId id="316" r:id="rId9"/>
    <p:sldId id="309" r:id="rId10"/>
    <p:sldId id="299" r:id="rId11"/>
    <p:sldId id="333" r:id="rId12"/>
    <p:sldId id="320" r:id="rId13"/>
    <p:sldId id="334" r:id="rId14"/>
    <p:sldId id="318" r:id="rId15"/>
    <p:sldId id="262" r:id="rId16"/>
  </p:sldIdLst>
  <p:sldSz cx="9144000" cy="5143500" type="screen16x9"/>
  <p:notesSz cx="6950075" cy="92360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9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2A40D"/>
    <a:srgbClr val="32A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28" autoAdjust="0"/>
  </p:normalViewPr>
  <p:slideViewPr>
    <p:cSldViewPr>
      <p:cViewPr varScale="1">
        <p:scale>
          <a:sx n="147" d="100"/>
          <a:sy n="147" d="100"/>
        </p:scale>
        <p:origin x="462" y="120"/>
      </p:cViewPr>
      <p:guideLst>
        <p:guide orient="horz" pos="139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7EB2EA7D-3151-4477-9090-BCEAE0FF6B52}" type="datetimeFigureOut">
              <a:rPr lang="en-US" smtClean="0"/>
              <a:t>09/12/2019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DEC0F541-4A41-489D-A4A3-9B4074C49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173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507CE3-D041-4215-8330-2DE0C3DA5A37}" type="datetimeFigureOut">
              <a:rPr lang="en-US" smtClean="0"/>
              <a:t>09/12/2019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445000"/>
            <a:ext cx="5559425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44CD7-28CA-499A-99D1-86ADC77C0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664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744CD7-28CA-499A-99D1-86ADC77C00E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217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744CD7-28CA-499A-99D1-86ADC77C00E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002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744CD7-28CA-499A-99D1-86ADC77C00E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607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744CD7-28CA-499A-99D1-86ADC77C00E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1207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744CD7-28CA-499A-99D1-86ADC77C00E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6900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744CD7-28CA-499A-99D1-86ADC77C00E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8075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744CD7-28CA-499A-99D1-86ADC77C00E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026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851920" y="1794902"/>
            <a:ext cx="5292080" cy="1080121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>
                <a:ea typeface="맑은 고딕" pitchFamily="50" charset="-127"/>
              </a:rPr>
              <a:t>FREE </a:t>
            </a:r>
          </a:p>
          <a:p>
            <a:r>
              <a:rPr lang="en-US" altLang="ko-KR" dirty="0">
                <a:ea typeface="맑은 고딕" pitchFamily="50" charset="-127"/>
              </a:rPr>
              <a:t>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851772" y="2947030"/>
            <a:ext cx="5292080" cy="48881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en-US" altLang="ko-KR" b="1" dirty="0"/>
              <a:t>INSERT THE TITLE </a:t>
            </a:r>
          </a:p>
          <a:p>
            <a:pPr>
              <a:spcBef>
                <a:spcPts val="0"/>
              </a:spcBef>
              <a:defRPr/>
            </a:pPr>
            <a:r>
              <a:rPr lang="en-US" altLang="ko-KR" b="1" dirty="0"/>
              <a:t>OF YOUR PRESENTATION HERE</a:t>
            </a:r>
            <a:endParaRPr lang="en-US" altLang="ko-KR" dirty="0"/>
          </a:p>
        </p:txBody>
      </p:sp>
      <p:pic>
        <p:nvPicPr>
          <p:cNvPr id="1026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640" y="657349"/>
            <a:ext cx="1765300" cy="391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1759754"/>
            <a:ext cx="9144000" cy="2211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pic>
        <p:nvPicPr>
          <p:cNvPr id="6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3208" y="1042230"/>
            <a:ext cx="2869272" cy="3474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380312" y="1175233"/>
            <a:ext cx="1008112" cy="25561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643269" y="1261134"/>
            <a:ext cx="1654766" cy="25561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00137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3059832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4860032" y="0"/>
            <a:ext cx="36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4896032" y="1311750"/>
            <a:ext cx="180000" cy="25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440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9144000" cy="3076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5063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131840" y="181632"/>
            <a:ext cx="6012160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131840" y="757696"/>
            <a:ext cx="6012160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3059832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146470" y="1131590"/>
            <a:ext cx="3059832" cy="40119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8877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411510"/>
            <a:ext cx="6444208" cy="43204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35622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2223854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312086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42137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444208" y="267494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6444208" y="2715766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3986213" y="267494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986213" y="2715766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093977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95536" y="3291830"/>
            <a:ext cx="8748464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5536" y="3867894"/>
            <a:ext cx="8748464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4963500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67544" y="339502"/>
            <a:ext cx="3312128" cy="28080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995936" y="339502"/>
            <a:ext cx="468052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399593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561619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723645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52426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31069092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1" name="Rounded Rectangle 10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Rounded Rectangle 16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18" name="Half Frame 17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2571750"/>
            <a:ext cx="9144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2116108" y="843558"/>
            <a:ext cx="4896544" cy="34563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2116108" y="0"/>
            <a:ext cx="4896544" cy="1954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2116108" y="4948014"/>
            <a:ext cx="4896544" cy="1954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116108" y="3049518"/>
            <a:ext cx="4896544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116108" y="3625582"/>
            <a:ext cx="4896544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2050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55985" y="1156325"/>
            <a:ext cx="816788" cy="1812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572242"/>
            <a:ext cx="9144000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414830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 userDrawn="1"/>
        </p:nvSpPr>
        <p:spPr>
          <a:xfrm>
            <a:off x="3311860" y="737642"/>
            <a:ext cx="2520280" cy="252028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2351" y="1139211"/>
            <a:ext cx="819298" cy="1818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604" y="0"/>
            <a:ext cx="158417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4" name="Picture 2" descr="E:\002-KIMS BUSINESS\007-02-Fullslidesppt-Contents\20161228\02-edu\bulb-item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84" y="938231"/>
            <a:ext cx="1584176" cy="351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789484" y="938231"/>
            <a:ext cx="792088" cy="351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604" y="0"/>
            <a:ext cx="158417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4" name="Picture 2" descr="E:\002-KIMS BUSINESS\007-02-Fullslidesppt-Contents\20161228\02-edu\bulb-item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35" y="2931790"/>
            <a:ext cx="945499" cy="2098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5998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3399842"/>
            <a:ext cx="9144000" cy="17436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 userDrawn="1"/>
        </p:nvSpPr>
        <p:spPr>
          <a:xfrm>
            <a:off x="4043561" y="2859782"/>
            <a:ext cx="1080120" cy="1080120"/>
          </a:xfrm>
          <a:prstGeom prst="ellipse">
            <a:avLst/>
          </a:prstGeom>
          <a:solidFill>
            <a:schemeClr val="accent1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057" y="3010192"/>
            <a:ext cx="351128" cy="77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686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4963500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960850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and Contents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43508" y="92609"/>
            <a:ext cx="8856984" cy="49582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32792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65584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698376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32800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465600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698400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5967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2932113"/>
            <a:ext cx="9144000" cy="2211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" name="Picture 3" descr="D:\Fullppt\005-PNG이미지\노트북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131590"/>
            <a:ext cx="7230270" cy="3677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513480" y="1626257"/>
            <a:ext cx="3465217" cy="256260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467544" y="3363838"/>
            <a:ext cx="3024336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6058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72" r:id="rId2"/>
    <p:sldLayoutId id="2147483670" r:id="rId3"/>
    <p:sldLayoutId id="2147483652" r:id="rId4"/>
    <p:sldLayoutId id="2147483671" r:id="rId5"/>
    <p:sldLayoutId id="2147483655" r:id="rId6"/>
    <p:sldLayoutId id="2147483662" r:id="rId7"/>
    <p:sldLayoutId id="2147483663" r:id="rId8"/>
    <p:sldLayoutId id="2147483665" r:id="rId9"/>
    <p:sldLayoutId id="2147483666" r:id="rId10"/>
    <p:sldLayoutId id="2147483667" r:id="rId11"/>
    <p:sldLayoutId id="2147483664" r:id="rId12"/>
    <p:sldLayoutId id="2147483668" r:id="rId13"/>
    <p:sldLayoutId id="2147483669" r:id="rId14"/>
    <p:sldLayoutId id="2147483673" r:id="rId15"/>
    <p:sldLayoutId id="2147483656" r:id="rId16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276600" y="666750"/>
            <a:ext cx="5403900" cy="2286000"/>
          </a:xfrm>
        </p:spPr>
        <p:txBody>
          <a:bodyPr/>
          <a:lstStyle/>
          <a:p>
            <a:r>
              <a:rPr lang="en-US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FEDERAL TAX UPDATE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altLang="ko-KR" i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895600" y="2876550"/>
            <a:ext cx="5943600" cy="1403216"/>
          </a:xfrm>
        </p:spPr>
        <p:txBody>
          <a:bodyPr/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Samuel A. Donaldson</a:t>
            </a: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Georgia State University College of Law</a:t>
            </a: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Atlanta, Georgia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144281"/>
            <a:ext cx="9144000" cy="576064"/>
          </a:xfrm>
        </p:spPr>
        <p:txBody>
          <a:bodyPr/>
          <a:lstStyle/>
          <a:p>
            <a:r>
              <a:rPr lang="en-US" altLang="ko-KR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Section 199A Deduction for Qualified Business Income</a:t>
            </a:r>
            <a:endParaRPr lang="ko-KR" alt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146962"/>
              </p:ext>
            </p:extLst>
          </p:nvPr>
        </p:nvGraphicFramePr>
        <p:xfrm>
          <a:off x="235373" y="1456178"/>
          <a:ext cx="1894412" cy="27415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94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597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T.I. ≤ $160,700</a:t>
                      </a:r>
                      <a:endParaRPr lang="ko-KR" altLang="en-US" sz="2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7067" marR="87067" marT="43533" marB="43533"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2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600" b="1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ZONE 1</a:t>
                      </a:r>
                      <a:endParaRPr lang="en-JM" altLang="ko-KR" sz="16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7067" marR="87067" marT="43533" marB="43533"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2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Deduct 20% of qualified business income</a:t>
                      </a:r>
                      <a:endParaRPr lang="en-JM" altLang="ko-KR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7067" marR="87067" marT="43533" marB="43533"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2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Applies to any business</a:t>
                      </a:r>
                      <a:r>
                        <a:rPr lang="en-US" altLang="ko-KR" sz="1400" i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activity</a:t>
                      </a:r>
                      <a:endParaRPr lang="en-JM" altLang="ko-KR" sz="1400" i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7067" marR="87067" marT="43533" marB="43533"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987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 $321,400 for MFJ</a:t>
                      </a:r>
                      <a:endParaRPr lang="en-JM" altLang="ko-KR" sz="13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7067" marR="87067" marT="43533" marB="43533"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688517"/>
              </p:ext>
            </p:extLst>
          </p:nvPr>
        </p:nvGraphicFramePr>
        <p:xfrm>
          <a:off x="4311969" y="1238737"/>
          <a:ext cx="1791072" cy="31682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1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597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T.I. &gt; $210,700</a:t>
                      </a:r>
                      <a:endParaRPr lang="ko-KR" altLang="en-US" sz="2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7067" marR="87067" marT="43533" marB="43533"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2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600" b="1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ZONE 3</a:t>
                      </a:r>
                      <a:endParaRPr lang="en-JM" altLang="ko-KR" sz="16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7067" marR="87067" marT="43533" marB="43533"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A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2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Deduct 20% qualified</a:t>
                      </a:r>
                      <a:r>
                        <a:rPr lang="en-US" altLang="ko-KR" sz="14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business income             (or, if less, “wage-basis” amount)</a:t>
                      </a:r>
                      <a:endParaRPr lang="en-JM" altLang="ko-KR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7067" marR="87067" marT="43533" marB="43533"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2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i="1" u="sng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 deduction if</a:t>
                      </a:r>
                      <a:r>
                        <a:rPr lang="en-US" altLang="ko-KR" sz="1400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specified</a:t>
                      </a:r>
                      <a:r>
                        <a:rPr lang="en-US" altLang="ko-KR" sz="1400" i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service trade or business</a:t>
                      </a:r>
                      <a:endParaRPr lang="en-JM" altLang="ko-KR" sz="1400" i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7067" marR="87067" marT="43533" marB="43533"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987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&gt; $421,400 for MFJ</a:t>
                      </a:r>
                      <a:endParaRPr lang="en-JM" altLang="ko-KR" sz="13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7067" marR="87067" marT="43533" marB="43533"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75217"/>
              </p:ext>
            </p:extLst>
          </p:nvPr>
        </p:nvGraphicFramePr>
        <p:xfrm>
          <a:off x="2276747" y="971548"/>
          <a:ext cx="1888260" cy="37218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88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597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$160,700 &lt; T.I. ≤ $210,700</a:t>
                      </a:r>
                      <a:endParaRPr lang="ko-KR" altLang="en-US" sz="17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256" marR="94256" marT="47127" marB="47127"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2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600" b="1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ZONE 2</a:t>
                      </a:r>
                      <a:endParaRPr lang="en-JM" altLang="ko-KR" sz="16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256" marR="94256" marT="47127" marB="47127"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2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Deduct 20% of qualified</a:t>
                      </a:r>
                      <a:r>
                        <a:rPr lang="en-US" altLang="ko-KR" sz="14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business income</a:t>
                      </a:r>
                      <a:endParaRPr lang="en-JM" altLang="ko-KR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256" marR="94256" marT="47127" marB="47127"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2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i="1" u="sng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Reduced if</a:t>
                      </a:r>
                      <a:r>
                        <a:rPr lang="en-US" altLang="ko-KR" sz="1400" i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      specified service trade or business</a:t>
                      </a:r>
                      <a:endParaRPr lang="en-JM" altLang="ko-KR" sz="1400" i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256" marR="94256" marT="47127" marB="47127"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2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i="1" u="sng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Reduced if</a:t>
                      </a:r>
                      <a:r>
                        <a:rPr lang="en-US" altLang="ko-KR" sz="1400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r>
                        <a:rPr lang="en-US" altLang="ko-KR" sz="1400" i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     “wage-basis” amount &lt; 20% QBI</a:t>
                      </a:r>
                      <a:endParaRPr lang="en-JM" altLang="ko-KR" sz="1400" i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256" marR="94256" marT="47127" marB="47127"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987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$321,400 &lt; T.I. ≤ $421,400 for MFJ</a:t>
                      </a:r>
                      <a:endParaRPr lang="ko-KR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256" marR="94256" marT="47127" marB="47127"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139237" y="756345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Definitions</a:t>
            </a:r>
            <a:endParaRPr lang="ko-KR" altLang="en-US" sz="28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47389" y="1279565"/>
            <a:ext cx="1260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75240" y="1351565"/>
            <a:ext cx="289255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Qualified business income 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net ordinary business income</a:t>
            </a:r>
          </a:p>
          <a:p>
            <a:endParaRPr lang="en-US" altLang="ko-KR" sz="16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Specified service trade or business 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listed professions &amp; those where principal asset = “reputation or skill” of 1+ employees/owners</a:t>
            </a:r>
          </a:p>
          <a:p>
            <a:endParaRPr lang="en-US" altLang="ko-KR" sz="16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“Wage-basis” amount 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(1) 50% W-2 wages, or (2) [25% W-2 wages + 2.5% unadjusted basis after acquisition of all depreciable assets]</a:t>
            </a:r>
            <a:endParaRPr lang="en-US" altLang="ko-KR" sz="16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960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332957"/>
            <a:ext cx="9144000" cy="576064"/>
          </a:xfrm>
        </p:spPr>
        <p:txBody>
          <a:bodyPr/>
          <a:lstStyle/>
          <a:p>
            <a:r>
              <a:rPr lang="en-US" altLang="ko-K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Contemporary Tax Strategies</a:t>
            </a:r>
            <a:endParaRPr lang="ko-KR" alt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275606"/>
            <a:ext cx="9144000" cy="34563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652611" y="1707654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634752" y="2715766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16893" y="3723878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300550" y="1531704"/>
            <a:ext cx="3253450" cy="1298960"/>
            <a:chOff x="803640" y="3362835"/>
            <a:chExt cx="2059657" cy="1298960"/>
          </a:xfrm>
        </p:grpSpPr>
        <p:sp>
          <p:nvSpPr>
            <p:cNvPr id="12" name="TextBox 11"/>
            <p:cNvSpPr txBox="1"/>
            <p:nvPr/>
          </p:nvSpPr>
          <p:spPr>
            <a:xfrm>
              <a:off x="803640" y="3646132"/>
              <a:ext cx="205965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• $10,000 cap on state and local taxes doesn’t apply if property held for business or investment</a:t>
              </a:r>
            </a:p>
            <a:p>
              <a:r>
                <a:rPr lang="en-US" altLang="ko-KR" sz="1200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• Rental income may qualify for 199A deduction</a:t>
              </a:r>
              <a:endParaRPr lang="ko-KR" altLang="en-US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03640" y="3362835"/>
              <a:ext cx="205965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CHANGE RELATIONSHIP WITH LAND</a:t>
              </a:r>
              <a:endParaRPr lang="ko-KR" alt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322735" y="2637742"/>
            <a:ext cx="2664296" cy="744962"/>
            <a:chOff x="803640" y="3362835"/>
            <a:chExt cx="2059657" cy="744962"/>
          </a:xfrm>
        </p:grpSpPr>
        <p:sp>
          <p:nvSpPr>
            <p:cNvPr id="15" name="TextBox 14"/>
            <p:cNvSpPr txBox="1"/>
            <p:nvPr/>
          </p:nvSpPr>
          <p:spPr>
            <a:xfrm>
              <a:off x="803640" y="364613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• Bunching </a:t>
              </a:r>
            </a:p>
            <a:p>
              <a:r>
                <a:rPr lang="en-US" altLang="ko-KR" sz="1200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• Donor-advised funds</a:t>
              </a:r>
              <a:endParaRPr lang="ko-KR" altLang="en-US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MAXIMIZE CHARITABLE GIFTS</a:t>
              </a:r>
              <a:endParaRPr lang="ko-KR" alt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298236" y="3639428"/>
            <a:ext cx="2664296" cy="744962"/>
            <a:chOff x="803640" y="3362835"/>
            <a:chExt cx="2059657" cy="744962"/>
          </a:xfrm>
        </p:grpSpPr>
        <p:sp>
          <p:nvSpPr>
            <p:cNvPr id="18" name="TextBox 17"/>
            <p:cNvSpPr txBox="1"/>
            <p:nvPr/>
          </p:nvSpPr>
          <p:spPr>
            <a:xfrm>
              <a:off x="803640" y="364613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• Basis step-up may matter more</a:t>
              </a:r>
            </a:p>
            <a:p>
              <a:r>
                <a:rPr lang="en-US" altLang="ko-KR" sz="1200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• Gifting may make sense in 2025  </a:t>
              </a:r>
              <a:endParaRPr lang="ko-KR" altLang="en-US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HOARDING IS THE NEW BLACK</a:t>
              </a:r>
              <a:endParaRPr lang="ko-KR" alt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0" name="Oval 19"/>
          <p:cNvSpPr/>
          <p:nvPr/>
        </p:nvSpPr>
        <p:spPr>
          <a:xfrm>
            <a:off x="4919728" y="1708486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4901869" y="2716598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4884010" y="3724710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5562600" y="1531704"/>
            <a:ext cx="3094881" cy="929628"/>
            <a:chOff x="803640" y="3362835"/>
            <a:chExt cx="2059657" cy="929628"/>
          </a:xfrm>
        </p:grpSpPr>
        <p:sp>
          <p:nvSpPr>
            <p:cNvPr id="24" name="TextBox 23"/>
            <p:cNvSpPr txBox="1"/>
            <p:nvPr/>
          </p:nvSpPr>
          <p:spPr>
            <a:xfrm>
              <a:off x="803640" y="364613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• Donors age 70.5+ can direct IRA custodian to pay RMD to charity</a:t>
              </a:r>
            </a:p>
            <a:p>
              <a:r>
                <a:rPr lang="en-US" altLang="ko-KR" sz="1200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• No deduction, but also no income  </a:t>
              </a:r>
              <a:endParaRPr lang="ko-KR" altLang="en-US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03640" y="3362835"/>
              <a:ext cx="205965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CHARITABLE ROLLOVERS EVEN BETTER</a:t>
              </a:r>
              <a:endParaRPr lang="ko-KR" alt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566402" y="2585924"/>
            <a:ext cx="3348158" cy="1082951"/>
            <a:chOff x="799304" y="3362835"/>
            <a:chExt cx="2063993" cy="1082951"/>
          </a:xfrm>
        </p:grpSpPr>
        <p:sp>
          <p:nvSpPr>
            <p:cNvPr id="27" name="TextBox 26"/>
            <p:cNvSpPr txBox="1"/>
            <p:nvPr/>
          </p:nvSpPr>
          <p:spPr>
            <a:xfrm>
              <a:off x="799304" y="3799455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• Allow spouse to make small gift of QTIP corpus</a:t>
              </a:r>
            </a:p>
            <a:p>
              <a:r>
                <a:rPr lang="en-US" altLang="ko-KR" sz="1200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• Contemplate “upstream” transfers to parents</a:t>
              </a:r>
              <a:endParaRPr lang="ko-KR" altLang="en-US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03640" y="3362835"/>
              <a:ext cx="205965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ENABLE STRATEGIES IN CASE EXCLUSION DROPS</a:t>
              </a:r>
              <a:endParaRPr lang="ko-KR" alt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5573746" y="3638303"/>
            <a:ext cx="2664296" cy="744962"/>
            <a:chOff x="803640" y="3362835"/>
            <a:chExt cx="2059657" cy="744962"/>
          </a:xfrm>
        </p:grpSpPr>
        <p:sp>
          <p:nvSpPr>
            <p:cNvPr id="30" name="TextBox 29"/>
            <p:cNvSpPr txBox="1"/>
            <p:nvPr/>
          </p:nvSpPr>
          <p:spPr>
            <a:xfrm>
              <a:off x="803640" y="364613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• Swap powers</a:t>
              </a:r>
            </a:p>
            <a:p>
              <a:r>
                <a:rPr lang="en-US" altLang="ko-KR" sz="1200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• Trust protectors</a:t>
              </a:r>
              <a:endParaRPr lang="ko-KR" altLang="en-US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KEEP PLANNING FLEXIBLE</a:t>
              </a:r>
              <a:endParaRPr lang="ko-KR" alt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4554000" y="1653798"/>
            <a:ext cx="36000" cy="27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21678" y="1767596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01</a:t>
            </a:r>
            <a:endParaRPr lang="ko-KR" altLang="en-US" sz="24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02416" y="2772965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02</a:t>
            </a:r>
            <a:endParaRPr lang="ko-KR" altLang="en-US" sz="24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83489" y="3781077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03</a:t>
            </a:r>
            <a:endParaRPr lang="ko-KR" altLang="en-US" sz="24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888771" y="1772111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04</a:t>
            </a:r>
            <a:endParaRPr lang="ko-KR" altLang="en-US" sz="24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868465" y="2771840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05</a:t>
            </a:r>
            <a:endParaRPr lang="ko-KR" altLang="en-US" sz="24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853053" y="3779952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06</a:t>
            </a:r>
            <a:endParaRPr lang="ko-KR" altLang="en-US" sz="24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Oval 6">
            <a:extLst>
              <a:ext uri="{FF2B5EF4-FFF2-40B4-BE49-F238E27FC236}">
                <a16:creationId xmlns:a16="http://schemas.microsoft.com/office/drawing/2014/main" id="{D444A66A-D073-4BC5-A155-1090463BBC3D}"/>
              </a:ext>
            </a:extLst>
          </p:cNvPr>
          <p:cNvSpPr/>
          <p:nvPr/>
        </p:nvSpPr>
        <p:spPr>
          <a:xfrm>
            <a:off x="738806" y="394369"/>
            <a:ext cx="561877" cy="520824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Block Arc 31">
            <a:extLst>
              <a:ext uri="{FF2B5EF4-FFF2-40B4-BE49-F238E27FC236}">
                <a16:creationId xmlns:a16="http://schemas.microsoft.com/office/drawing/2014/main" id="{51670EB1-6021-4560-90D6-D165BD2B409A}"/>
              </a:ext>
            </a:extLst>
          </p:cNvPr>
          <p:cNvSpPr/>
          <p:nvPr/>
        </p:nvSpPr>
        <p:spPr>
          <a:xfrm>
            <a:off x="7924800" y="394369"/>
            <a:ext cx="475976" cy="514652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612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20" grpId="0" animBg="1"/>
      <p:bldP spid="21" grpId="0" animBg="1"/>
      <p:bldP spid="22" grpId="0" animBg="1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332957"/>
            <a:ext cx="9144000" cy="576064"/>
          </a:xfrm>
        </p:spPr>
        <p:txBody>
          <a:bodyPr/>
          <a:lstStyle/>
          <a:p>
            <a:r>
              <a:rPr lang="en-US" altLang="ko-K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Other Key Developments</a:t>
            </a:r>
            <a:endParaRPr lang="ko-KR" alt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275606"/>
            <a:ext cx="9144000" cy="34563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652611" y="1707654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660600" y="3504159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289613" y="1630462"/>
            <a:ext cx="3253450" cy="806517"/>
            <a:chOff x="803640" y="3362835"/>
            <a:chExt cx="2059657" cy="806517"/>
          </a:xfrm>
        </p:grpSpPr>
        <p:sp>
          <p:nvSpPr>
            <p:cNvPr id="12" name="TextBox 11"/>
            <p:cNvSpPr txBox="1"/>
            <p:nvPr/>
          </p:nvSpPr>
          <p:spPr>
            <a:xfrm>
              <a:off x="803640" y="3646132"/>
              <a:ext cx="205965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Tax Court allows for “tax-affecting” in valuing pass-through entity interest</a:t>
              </a:r>
              <a:endParaRPr lang="ko-KR" alt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03640" y="3362835"/>
              <a:ext cx="20596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b="1" i="1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ESTATE OF JONES</a:t>
              </a:r>
              <a:endParaRPr lang="ko-KR" altLang="en-US" sz="16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298838" y="3407470"/>
            <a:ext cx="3141489" cy="806517"/>
            <a:chOff x="803640" y="3362835"/>
            <a:chExt cx="2059657" cy="806517"/>
          </a:xfrm>
        </p:grpSpPr>
        <p:sp>
          <p:nvSpPr>
            <p:cNvPr id="15" name="TextBox 14"/>
            <p:cNvSpPr txBox="1"/>
            <p:nvPr/>
          </p:nvSpPr>
          <p:spPr>
            <a:xfrm>
              <a:off x="803640" y="3646132"/>
              <a:ext cx="205965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Portion of 23andMe testing may be deductible medical expense</a:t>
              </a:r>
              <a:endParaRPr lang="ko-KR" alt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03640" y="3362835"/>
              <a:ext cx="20596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b="1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PLR 201933005</a:t>
              </a:r>
              <a:endParaRPr lang="ko-KR" altLang="en-US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0" name="Oval 19"/>
          <p:cNvSpPr/>
          <p:nvPr/>
        </p:nvSpPr>
        <p:spPr>
          <a:xfrm>
            <a:off x="4919728" y="1708486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4906106" y="3504159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5527670" y="1684744"/>
            <a:ext cx="3534463" cy="591074"/>
            <a:chOff x="803640" y="3362835"/>
            <a:chExt cx="2059657" cy="591074"/>
          </a:xfrm>
        </p:grpSpPr>
        <p:sp>
          <p:nvSpPr>
            <p:cNvPr id="24" name="TextBox 23"/>
            <p:cNvSpPr txBox="1"/>
            <p:nvPr/>
          </p:nvSpPr>
          <p:spPr>
            <a:xfrm>
              <a:off x="803640" y="3646132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It’s constitutional, but must follow formalities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03640" y="3362835"/>
              <a:ext cx="20596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b="1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PARSONAGE EXCLUSION CASES</a:t>
              </a:r>
              <a:endParaRPr lang="ko-KR" altLang="en-US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530722" y="3472456"/>
            <a:ext cx="3348158" cy="609400"/>
            <a:chOff x="799304" y="3362835"/>
            <a:chExt cx="2063993" cy="609400"/>
          </a:xfrm>
        </p:grpSpPr>
        <p:sp>
          <p:nvSpPr>
            <p:cNvPr id="27" name="TextBox 26"/>
            <p:cNvSpPr txBox="1"/>
            <p:nvPr/>
          </p:nvSpPr>
          <p:spPr>
            <a:xfrm>
              <a:off x="799304" y="3664458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Gambling losses not casualties</a:t>
              </a:r>
              <a:endParaRPr lang="ko-KR" alt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03640" y="3362835"/>
              <a:ext cx="20596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b="1" i="1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MANCINI v. COMMISSIONER</a:t>
              </a:r>
              <a:endParaRPr lang="ko-KR" altLang="en-US" sz="16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4554000" y="1653798"/>
            <a:ext cx="36000" cy="27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21678" y="1767596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01</a:t>
            </a:r>
            <a:endParaRPr lang="ko-KR" altLang="en-US" sz="24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27196" y="3561358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02</a:t>
            </a:r>
            <a:endParaRPr lang="ko-KR" altLang="en-US" sz="24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887850" y="1765270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03</a:t>
            </a:r>
            <a:endParaRPr lang="ko-KR" altLang="en-US" sz="24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864236" y="3561358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04</a:t>
            </a:r>
            <a:endParaRPr lang="ko-KR" altLang="en-US" sz="24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Oval 6">
            <a:extLst>
              <a:ext uri="{FF2B5EF4-FFF2-40B4-BE49-F238E27FC236}">
                <a16:creationId xmlns:a16="http://schemas.microsoft.com/office/drawing/2014/main" id="{D444A66A-D073-4BC5-A155-1090463BBC3D}"/>
              </a:ext>
            </a:extLst>
          </p:cNvPr>
          <p:cNvSpPr/>
          <p:nvPr/>
        </p:nvSpPr>
        <p:spPr>
          <a:xfrm>
            <a:off x="738806" y="394369"/>
            <a:ext cx="561877" cy="520824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Block Arc 31">
            <a:extLst>
              <a:ext uri="{FF2B5EF4-FFF2-40B4-BE49-F238E27FC236}">
                <a16:creationId xmlns:a16="http://schemas.microsoft.com/office/drawing/2014/main" id="{51670EB1-6021-4560-90D6-D165BD2B409A}"/>
              </a:ext>
            </a:extLst>
          </p:cNvPr>
          <p:cNvSpPr/>
          <p:nvPr/>
        </p:nvSpPr>
        <p:spPr>
          <a:xfrm>
            <a:off x="7924800" y="394369"/>
            <a:ext cx="475976" cy="514652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724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20" grpId="0" animBg="1"/>
      <p:bldP spid="21" grpId="0" animBg="1"/>
      <p:bldP spid="33" grpId="0"/>
      <p:bldP spid="34" grpId="0"/>
      <p:bldP spid="35" grpId="0"/>
      <p:bldP spid="3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3561194"/>
            <a:ext cx="9144000" cy="576063"/>
          </a:xfrm>
        </p:spPr>
        <p:txBody>
          <a:bodyPr/>
          <a:lstStyle/>
          <a:p>
            <a:r>
              <a:rPr lang="en-US" altLang="ko-KR" sz="3600" dirty="0">
                <a:latin typeface="Calibri" panose="020F0502020204030204" pitchFamily="34" charset="0"/>
                <a:cs typeface="Calibri" panose="020F0502020204030204" pitchFamily="34" charset="0"/>
              </a:rPr>
              <a:t>Thank you</a:t>
            </a:r>
            <a:endParaRPr lang="ko-KR" alt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55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ame 16"/>
          <p:cNvSpPr/>
          <p:nvPr/>
        </p:nvSpPr>
        <p:spPr>
          <a:xfrm>
            <a:off x="215516" y="177378"/>
            <a:ext cx="8712968" cy="4788744"/>
          </a:xfrm>
          <a:prstGeom prst="frame">
            <a:avLst>
              <a:gd name="adj1" fmla="val 89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51775" y="0"/>
            <a:ext cx="2016224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 Placeholder 1"/>
          <p:cNvSpPr txBox="1">
            <a:spLocks/>
          </p:cNvSpPr>
          <p:nvPr/>
        </p:nvSpPr>
        <p:spPr>
          <a:xfrm>
            <a:off x="6696236" y="177378"/>
            <a:ext cx="1863751" cy="4788744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2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2019 Federal Income Tax Brackets</a:t>
            </a:r>
          </a:p>
          <a:p>
            <a:pPr marL="0" indent="0" algn="r">
              <a:buNone/>
            </a:pPr>
            <a:r>
              <a:rPr lang="en-US" altLang="ko-KR" sz="2400" b="1" i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Individuals, Estates, Trusts</a:t>
            </a:r>
          </a:p>
          <a:p>
            <a:pPr marL="0" indent="0" algn="r">
              <a:buNone/>
            </a:pPr>
            <a:r>
              <a:rPr lang="en-US" altLang="ko-KR" sz="28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ORDINARY INCOME</a:t>
            </a:r>
            <a:endParaRPr lang="ko-KR" altLang="en-US" sz="28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15" y="895350"/>
            <a:ext cx="6306430" cy="3553321"/>
          </a:xfrm>
          <a:prstGeom prst="rect">
            <a:avLst/>
          </a:prstGeom>
        </p:spPr>
      </p:pic>
      <p:grpSp>
        <p:nvGrpSpPr>
          <p:cNvPr id="19" name="Group 14">
            <a:extLst>
              <a:ext uri="{FF2B5EF4-FFF2-40B4-BE49-F238E27FC236}">
                <a16:creationId xmlns:a16="http://schemas.microsoft.com/office/drawing/2014/main" id="{20C2B74B-BECB-4535-B502-06DC80D74B06}"/>
              </a:ext>
            </a:extLst>
          </p:cNvPr>
          <p:cNvGrpSpPr/>
          <p:nvPr/>
        </p:nvGrpSpPr>
        <p:grpSpPr>
          <a:xfrm>
            <a:off x="6934200" y="177378"/>
            <a:ext cx="304800" cy="1148113"/>
            <a:chOff x="4058860" y="987781"/>
            <a:chExt cx="1052368" cy="3696329"/>
          </a:xfrm>
        </p:grpSpPr>
        <p:sp>
          <p:nvSpPr>
            <p:cNvPr id="24" name="Rectangle 8">
              <a:extLst>
                <a:ext uri="{FF2B5EF4-FFF2-40B4-BE49-F238E27FC236}">
                  <a16:creationId xmlns:a16="http://schemas.microsoft.com/office/drawing/2014/main" id="{25302530-3AAA-4B18-B144-C49D138138CE}"/>
                </a:ext>
              </a:extLst>
            </p:cNvPr>
            <p:cNvSpPr/>
            <p:nvPr/>
          </p:nvSpPr>
          <p:spPr>
            <a:xfrm rot="36931">
              <a:off x="4276045" y="3801165"/>
              <a:ext cx="592195" cy="863021"/>
            </a:xfrm>
            <a:custGeom>
              <a:avLst/>
              <a:gdLst/>
              <a:ahLst/>
              <a:cxnLst/>
              <a:rect l="l" t="t" r="r" b="b"/>
              <a:pathLst>
                <a:path w="1802378" h="1800199">
                  <a:moveTo>
                    <a:pt x="0" y="0"/>
                  </a:moveTo>
                  <a:lnTo>
                    <a:pt x="1802378" y="0"/>
                  </a:lnTo>
                  <a:lnTo>
                    <a:pt x="1802378" y="289727"/>
                  </a:lnTo>
                  <a:lnTo>
                    <a:pt x="1801366" y="289727"/>
                  </a:lnTo>
                  <a:lnTo>
                    <a:pt x="901188" y="1800199"/>
                  </a:lnTo>
                  <a:lnTo>
                    <a:pt x="1012" y="289727"/>
                  </a:lnTo>
                  <a:lnTo>
                    <a:pt x="0" y="289727"/>
                  </a:lnTo>
                  <a:lnTo>
                    <a:pt x="0" y="28803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lumMod val="70000"/>
                    <a:lumOff val="30000"/>
                  </a:schemeClr>
                </a:gs>
                <a:gs pos="100000">
                  <a:schemeClr val="accent2">
                    <a:lumMod val="70000"/>
                    <a:lumOff val="3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5" name="Rectangle 8">
              <a:extLst>
                <a:ext uri="{FF2B5EF4-FFF2-40B4-BE49-F238E27FC236}">
                  <a16:creationId xmlns:a16="http://schemas.microsoft.com/office/drawing/2014/main" id="{91FA14DC-BAA1-4B27-93F4-512A9C64EF6C}"/>
                </a:ext>
              </a:extLst>
            </p:cNvPr>
            <p:cNvSpPr/>
            <p:nvPr/>
          </p:nvSpPr>
          <p:spPr>
            <a:xfrm>
              <a:off x="4468857" y="3793500"/>
              <a:ext cx="200342" cy="872829"/>
            </a:xfrm>
            <a:custGeom>
              <a:avLst/>
              <a:gdLst>
                <a:gd name="connsiteX0" fmla="*/ 0 w 1359043"/>
                <a:gd name="connsiteY0" fmla="*/ 0 h 1813992"/>
                <a:gd name="connsiteX1" fmla="*/ 1359043 w 1359043"/>
                <a:gd name="connsiteY1" fmla="*/ 0 h 1813992"/>
                <a:gd name="connsiteX2" fmla="*/ 1359043 w 1359043"/>
                <a:gd name="connsiteY2" fmla="*/ 212596 h 1813992"/>
                <a:gd name="connsiteX3" fmla="*/ 806822 w 1359043"/>
                <a:gd name="connsiteY3" fmla="*/ 1813992 h 1813992"/>
                <a:gd name="connsiteX4" fmla="*/ 1012 w 1359043"/>
                <a:gd name="connsiteY4" fmla="*/ 289727 h 1813992"/>
                <a:gd name="connsiteX5" fmla="*/ 0 w 1359043"/>
                <a:gd name="connsiteY5" fmla="*/ 289727 h 1813992"/>
                <a:gd name="connsiteX6" fmla="*/ 0 w 1359043"/>
                <a:gd name="connsiteY6" fmla="*/ 288030 h 1813992"/>
                <a:gd name="connsiteX7" fmla="*/ 0 w 1359043"/>
                <a:gd name="connsiteY7" fmla="*/ 0 h 1813992"/>
                <a:gd name="connsiteX0" fmla="*/ 0 w 1359043"/>
                <a:gd name="connsiteY0" fmla="*/ 0 h 1820658"/>
                <a:gd name="connsiteX1" fmla="*/ 1359043 w 1359043"/>
                <a:gd name="connsiteY1" fmla="*/ 0 h 1820658"/>
                <a:gd name="connsiteX2" fmla="*/ 1359043 w 1359043"/>
                <a:gd name="connsiteY2" fmla="*/ 212596 h 1820658"/>
                <a:gd name="connsiteX3" fmla="*/ 720119 w 1359043"/>
                <a:gd name="connsiteY3" fmla="*/ 1820658 h 1820658"/>
                <a:gd name="connsiteX4" fmla="*/ 1012 w 1359043"/>
                <a:gd name="connsiteY4" fmla="*/ 289727 h 1820658"/>
                <a:gd name="connsiteX5" fmla="*/ 0 w 1359043"/>
                <a:gd name="connsiteY5" fmla="*/ 289727 h 1820658"/>
                <a:gd name="connsiteX6" fmla="*/ 0 w 1359043"/>
                <a:gd name="connsiteY6" fmla="*/ 288030 h 1820658"/>
                <a:gd name="connsiteX7" fmla="*/ 0 w 1359043"/>
                <a:gd name="connsiteY7" fmla="*/ 0 h 1820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59043" h="1820658">
                  <a:moveTo>
                    <a:pt x="0" y="0"/>
                  </a:moveTo>
                  <a:lnTo>
                    <a:pt x="1359043" y="0"/>
                  </a:lnTo>
                  <a:lnTo>
                    <a:pt x="1359043" y="212596"/>
                  </a:lnTo>
                  <a:lnTo>
                    <a:pt x="720119" y="1820658"/>
                  </a:lnTo>
                  <a:lnTo>
                    <a:pt x="1012" y="289727"/>
                  </a:lnTo>
                  <a:lnTo>
                    <a:pt x="0" y="289727"/>
                  </a:lnTo>
                  <a:lnTo>
                    <a:pt x="0" y="28803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lumMod val="50000"/>
                    <a:lumOff val="50000"/>
                  </a:schemeClr>
                </a:gs>
                <a:gs pos="100000">
                  <a:schemeClr val="accent2">
                    <a:lumMod val="50000"/>
                    <a:lumOff val="5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Rectangle 2">
              <a:extLst>
                <a:ext uri="{FF2B5EF4-FFF2-40B4-BE49-F238E27FC236}">
                  <a16:creationId xmlns:a16="http://schemas.microsoft.com/office/drawing/2014/main" id="{C6C7785C-8982-46D8-BD2D-F0082959A035}"/>
                </a:ext>
              </a:extLst>
            </p:cNvPr>
            <p:cNvSpPr/>
            <p:nvPr/>
          </p:nvSpPr>
          <p:spPr>
            <a:xfrm>
              <a:off x="4291066" y="1891296"/>
              <a:ext cx="196906" cy="2011393"/>
            </a:xfrm>
            <a:custGeom>
              <a:avLst/>
              <a:gdLst/>
              <a:ahLst/>
              <a:cxnLst/>
              <a:rect l="l" t="t" r="r" b="b"/>
              <a:pathLst>
                <a:path w="196906" h="2011393">
                  <a:moveTo>
                    <a:pt x="0" y="0"/>
                  </a:moveTo>
                  <a:lnTo>
                    <a:pt x="99616" y="0"/>
                  </a:lnTo>
                  <a:lnTo>
                    <a:pt x="196906" y="63491"/>
                  </a:lnTo>
                  <a:lnTo>
                    <a:pt x="196906" y="2011393"/>
                  </a:lnTo>
                  <a:lnTo>
                    <a:pt x="193201" y="2011393"/>
                  </a:lnTo>
                  <a:cubicBezTo>
                    <a:pt x="183184" y="1954476"/>
                    <a:pt x="144512" y="1912472"/>
                    <a:pt x="98453" y="1912472"/>
                  </a:cubicBezTo>
                  <a:cubicBezTo>
                    <a:pt x="52394" y="1912472"/>
                    <a:pt x="13723" y="1954476"/>
                    <a:pt x="3706" y="2011393"/>
                  </a:cubicBezTo>
                  <a:lnTo>
                    <a:pt x="0" y="2011393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30000"/>
                    <a:lumOff val="7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Rectangle 2">
              <a:extLst>
                <a:ext uri="{FF2B5EF4-FFF2-40B4-BE49-F238E27FC236}">
                  <a16:creationId xmlns:a16="http://schemas.microsoft.com/office/drawing/2014/main" id="{0EA746AB-277A-4BA1-9F0A-B7C535C1FB4A}"/>
                </a:ext>
              </a:extLst>
            </p:cNvPr>
            <p:cNvSpPr/>
            <p:nvPr/>
          </p:nvSpPr>
          <p:spPr>
            <a:xfrm>
              <a:off x="4486591" y="1953886"/>
              <a:ext cx="196906" cy="1950905"/>
            </a:xfrm>
            <a:custGeom>
              <a:avLst/>
              <a:gdLst/>
              <a:ahLst/>
              <a:cxnLst/>
              <a:rect l="l" t="t" r="r" b="b"/>
              <a:pathLst>
                <a:path w="196906" h="1950905">
                  <a:moveTo>
                    <a:pt x="0" y="0"/>
                  </a:moveTo>
                  <a:lnTo>
                    <a:pt x="101941" y="66527"/>
                  </a:lnTo>
                  <a:lnTo>
                    <a:pt x="196906" y="4552"/>
                  </a:lnTo>
                  <a:lnTo>
                    <a:pt x="196906" y="1950905"/>
                  </a:lnTo>
                  <a:lnTo>
                    <a:pt x="193201" y="1950905"/>
                  </a:lnTo>
                  <a:cubicBezTo>
                    <a:pt x="183184" y="1893988"/>
                    <a:pt x="144512" y="1851984"/>
                    <a:pt x="98453" y="1851984"/>
                  </a:cubicBezTo>
                  <a:cubicBezTo>
                    <a:pt x="52394" y="1851984"/>
                    <a:pt x="13723" y="1893988"/>
                    <a:pt x="3706" y="1950905"/>
                  </a:cubicBezTo>
                  <a:lnTo>
                    <a:pt x="0" y="1950905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50000"/>
                    <a:lumOff val="5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Rectangle 2">
              <a:extLst>
                <a:ext uri="{FF2B5EF4-FFF2-40B4-BE49-F238E27FC236}">
                  <a16:creationId xmlns:a16="http://schemas.microsoft.com/office/drawing/2014/main" id="{8DD3C104-DCA5-4C07-AA7C-5F42944E40F4}"/>
                </a:ext>
              </a:extLst>
            </p:cNvPr>
            <p:cNvSpPr/>
            <p:nvPr/>
          </p:nvSpPr>
          <p:spPr>
            <a:xfrm>
              <a:off x="4683483" y="1895514"/>
              <a:ext cx="196906" cy="2011393"/>
            </a:xfrm>
            <a:custGeom>
              <a:avLst/>
              <a:gdLst/>
              <a:ahLst/>
              <a:cxnLst/>
              <a:rect l="l" t="t" r="r" b="b"/>
              <a:pathLst>
                <a:path w="196906" h="2011393">
                  <a:moveTo>
                    <a:pt x="96435" y="0"/>
                  </a:moveTo>
                  <a:lnTo>
                    <a:pt x="196906" y="0"/>
                  </a:lnTo>
                  <a:lnTo>
                    <a:pt x="196906" y="2011393"/>
                  </a:lnTo>
                  <a:lnTo>
                    <a:pt x="193201" y="2011393"/>
                  </a:lnTo>
                  <a:cubicBezTo>
                    <a:pt x="183184" y="1954476"/>
                    <a:pt x="144512" y="1912472"/>
                    <a:pt x="98453" y="1912472"/>
                  </a:cubicBezTo>
                  <a:cubicBezTo>
                    <a:pt x="52394" y="1912472"/>
                    <a:pt x="13723" y="1954476"/>
                    <a:pt x="3706" y="2011393"/>
                  </a:cubicBezTo>
                  <a:lnTo>
                    <a:pt x="0" y="2011393"/>
                  </a:lnTo>
                  <a:lnTo>
                    <a:pt x="0" y="6293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B6979A23-A285-45E9-95F0-43DC4293EA1E}"/>
                </a:ext>
              </a:extLst>
            </p:cNvPr>
            <p:cNvSpPr/>
            <p:nvPr/>
          </p:nvSpPr>
          <p:spPr>
            <a:xfrm rot="10800000">
              <a:off x="4468813" y="4423239"/>
              <a:ext cx="196906" cy="260871"/>
            </a:xfrm>
            <a:prstGeom prst="triangl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30" name="Parallelogram 15">
              <a:extLst>
                <a:ext uri="{FF2B5EF4-FFF2-40B4-BE49-F238E27FC236}">
                  <a16:creationId xmlns:a16="http://schemas.microsoft.com/office/drawing/2014/main" id="{00FFC3E9-ACCE-438D-B2B5-5AA4625B76F2}"/>
                </a:ext>
              </a:extLst>
            </p:cNvPr>
            <p:cNvSpPr/>
            <p:nvPr/>
          </p:nvSpPr>
          <p:spPr>
            <a:xfrm rot="16200000">
              <a:off x="4098945" y="947696"/>
              <a:ext cx="972197" cy="1052368"/>
            </a:xfrm>
            <a:custGeom>
              <a:avLst/>
              <a:gdLst/>
              <a:ahLst/>
              <a:cxnLst/>
              <a:rect l="l" t="t" r="r" b="b"/>
              <a:pathLst>
                <a:path w="2993176" h="3240001">
                  <a:moveTo>
                    <a:pt x="1299907" y="647892"/>
                  </a:moveTo>
                  <a:lnTo>
                    <a:pt x="665509" y="1620000"/>
                  </a:lnTo>
                  <a:lnTo>
                    <a:pt x="1299907" y="2592108"/>
                  </a:lnTo>
                  <a:lnTo>
                    <a:pt x="634398" y="2592108"/>
                  </a:lnTo>
                  <a:lnTo>
                    <a:pt x="0" y="1620000"/>
                  </a:lnTo>
                  <a:lnTo>
                    <a:pt x="634398" y="647892"/>
                  </a:lnTo>
                  <a:close/>
                  <a:moveTo>
                    <a:pt x="2993176" y="1620001"/>
                  </a:moveTo>
                  <a:lnTo>
                    <a:pt x="1913056" y="3240001"/>
                  </a:lnTo>
                  <a:lnTo>
                    <a:pt x="1782206" y="3043749"/>
                  </a:lnTo>
                  <a:lnTo>
                    <a:pt x="1110064" y="3043749"/>
                  </a:lnTo>
                  <a:cubicBezTo>
                    <a:pt x="1089036" y="3096599"/>
                    <a:pt x="1037333" y="3133759"/>
                    <a:pt x="976952" y="3133759"/>
                  </a:cubicBezTo>
                  <a:cubicBezTo>
                    <a:pt x="923853" y="3133759"/>
                    <a:pt x="877466" y="3105022"/>
                    <a:pt x="854540" y="3061058"/>
                  </a:cubicBezTo>
                  <a:lnTo>
                    <a:pt x="302383" y="3169763"/>
                  </a:lnTo>
                  <a:lnTo>
                    <a:pt x="302383" y="2809723"/>
                  </a:lnTo>
                  <a:lnTo>
                    <a:pt x="854540" y="2918427"/>
                  </a:lnTo>
                  <a:cubicBezTo>
                    <a:pt x="877466" y="2874463"/>
                    <a:pt x="923853" y="2845727"/>
                    <a:pt x="976952" y="2845727"/>
                  </a:cubicBezTo>
                  <a:cubicBezTo>
                    <a:pt x="1037333" y="2845727"/>
                    <a:pt x="1089036" y="2882887"/>
                    <a:pt x="1110064" y="2935737"/>
                  </a:cubicBezTo>
                  <a:lnTo>
                    <a:pt x="1710190" y="2935737"/>
                  </a:lnTo>
                  <a:lnTo>
                    <a:pt x="832936" y="1620001"/>
                  </a:lnTo>
                  <a:lnTo>
                    <a:pt x="1913056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88759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ame 16"/>
          <p:cNvSpPr/>
          <p:nvPr/>
        </p:nvSpPr>
        <p:spPr>
          <a:xfrm>
            <a:off x="215516" y="177378"/>
            <a:ext cx="8712968" cy="4788744"/>
          </a:xfrm>
          <a:prstGeom prst="frame">
            <a:avLst>
              <a:gd name="adj1" fmla="val 89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51775" y="0"/>
            <a:ext cx="2016224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 Placeholder 1"/>
          <p:cNvSpPr txBox="1">
            <a:spLocks/>
          </p:cNvSpPr>
          <p:nvPr/>
        </p:nvSpPr>
        <p:spPr>
          <a:xfrm>
            <a:off x="6728011" y="177378"/>
            <a:ext cx="1863751" cy="4788744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2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2019 Federal Income Tax Brackets</a:t>
            </a:r>
          </a:p>
          <a:p>
            <a:pPr marL="0" indent="0" algn="r">
              <a:buNone/>
            </a:pPr>
            <a:r>
              <a:rPr lang="en-US" altLang="ko-KR" sz="2400" b="1" i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Individuals, Estates, Trusts</a:t>
            </a:r>
          </a:p>
          <a:p>
            <a:pPr marL="0" indent="0" algn="r">
              <a:buNone/>
            </a:pPr>
            <a:r>
              <a:rPr lang="en-US" altLang="ko-KR" sz="28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CAP GAIN  DIVIDEND INCOME</a:t>
            </a:r>
            <a:endParaRPr lang="ko-KR" altLang="en-US" sz="28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84" y="1747713"/>
            <a:ext cx="6258673" cy="1648073"/>
          </a:xfrm>
          <a:prstGeom prst="rect">
            <a:avLst/>
          </a:prstGeom>
        </p:spPr>
      </p:pic>
      <p:grpSp>
        <p:nvGrpSpPr>
          <p:cNvPr id="7" name="Group 14">
            <a:extLst>
              <a:ext uri="{FF2B5EF4-FFF2-40B4-BE49-F238E27FC236}">
                <a16:creationId xmlns:a16="http://schemas.microsoft.com/office/drawing/2014/main" id="{20C2B74B-BECB-4535-B502-06DC80D74B06}"/>
              </a:ext>
            </a:extLst>
          </p:cNvPr>
          <p:cNvGrpSpPr/>
          <p:nvPr/>
        </p:nvGrpSpPr>
        <p:grpSpPr>
          <a:xfrm>
            <a:off x="6934200" y="177378"/>
            <a:ext cx="304800" cy="1148113"/>
            <a:chOff x="4058860" y="987781"/>
            <a:chExt cx="1052368" cy="3696329"/>
          </a:xfrm>
        </p:grpSpPr>
        <p:sp>
          <p:nvSpPr>
            <p:cNvPr id="8" name="Rectangle 8">
              <a:extLst>
                <a:ext uri="{FF2B5EF4-FFF2-40B4-BE49-F238E27FC236}">
                  <a16:creationId xmlns:a16="http://schemas.microsoft.com/office/drawing/2014/main" id="{25302530-3AAA-4B18-B144-C49D138138CE}"/>
                </a:ext>
              </a:extLst>
            </p:cNvPr>
            <p:cNvSpPr/>
            <p:nvPr/>
          </p:nvSpPr>
          <p:spPr>
            <a:xfrm rot="36931">
              <a:off x="4276045" y="3801165"/>
              <a:ext cx="592195" cy="863021"/>
            </a:xfrm>
            <a:custGeom>
              <a:avLst/>
              <a:gdLst/>
              <a:ahLst/>
              <a:cxnLst/>
              <a:rect l="l" t="t" r="r" b="b"/>
              <a:pathLst>
                <a:path w="1802378" h="1800199">
                  <a:moveTo>
                    <a:pt x="0" y="0"/>
                  </a:moveTo>
                  <a:lnTo>
                    <a:pt x="1802378" y="0"/>
                  </a:lnTo>
                  <a:lnTo>
                    <a:pt x="1802378" y="289727"/>
                  </a:lnTo>
                  <a:lnTo>
                    <a:pt x="1801366" y="289727"/>
                  </a:lnTo>
                  <a:lnTo>
                    <a:pt x="901188" y="1800199"/>
                  </a:lnTo>
                  <a:lnTo>
                    <a:pt x="1012" y="289727"/>
                  </a:lnTo>
                  <a:lnTo>
                    <a:pt x="0" y="289727"/>
                  </a:lnTo>
                  <a:lnTo>
                    <a:pt x="0" y="28803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lumMod val="70000"/>
                    <a:lumOff val="30000"/>
                  </a:schemeClr>
                </a:gs>
                <a:gs pos="100000">
                  <a:schemeClr val="accent2">
                    <a:lumMod val="70000"/>
                    <a:lumOff val="3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1FA14DC-BAA1-4B27-93F4-512A9C64EF6C}"/>
                </a:ext>
              </a:extLst>
            </p:cNvPr>
            <p:cNvSpPr/>
            <p:nvPr/>
          </p:nvSpPr>
          <p:spPr>
            <a:xfrm>
              <a:off x="4468857" y="3793500"/>
              <a:ext cx="200342" cy="872829"/>
            </a:xfrm>
            <a:custGeom>
              <a:avLst/>
              <a:gdLst>
                <a:gd name="connsiteX0" fmla="*/ 0 w 1359043"/>
                <a:gd name="connsiteY0" fmla="*/ 0 h 1813992"/>
                <a:gd name="connsiteX1" fmla="*/ 1359043 w 1359043"/>
                <a:gd name="connsiteY1" fmla="*/ 0 h 1813992"/>
                <a:gd name="connsiteX2" fmla="*/ 1359043 w 1359043"/>
                <a:gd name="connsiteY2" fmla="*/ 212596 h 1813992"/>
                <a:gd name="connsiteX3" fmla="*/ 806822 w 1359043"/>
                <a:gd name="connsiteY3" fmla="*/ 1813992 h 1813992"/>
                <a:gd name="connsiteX4" fmla="*/ 1012 w 1359043"/>
                <a:gd name="connsiteY4" fmla="*/ 289727 h 1813992"/>
                <a:gd name="connsiteX5" fmla="*/ 0 w 1359043"/>
                <a:gd name="connsiteY5" fmla="*/ 289727 h 1813992"/>
                <a:gd name="connsiteX6" fmla="*/ 0 w 1359043"/>
                <a:gd name="connsiteY6" fmla="*/ 288030 h 1813992"/>
                <a:gd name="connsiteX7" fmla="*/ 0 w 1359043"/>
                <a:gd name="connsiteY7" fmla="*/ 0 h 1813992"/>
                <a:gd name="connsiteX0" fmla="*/ 0 w 1359043"/>
                <a:gd name="connsiteY0" fmla="*/ 0 h 1820658"/>
                <a:gd name="connsiteX1" fmla="*/ 1359043 w 1359043"/>
                <a:gd name="connsiteY1" fmla="*/ 0 h 1820658"/>
                <a:gd name="connsiteX2" fmla="*/ 1359043 w 1359043"/>
                <a:gd name="connsiteY2" fmla="*/ 212596 h 1820658"/>
                <a:gd name="connsiteX3" fmla="*/ 720119 w 1359043"/>
                <a:gd name="connsiteY3" fmla="*/ 1820658 h 1820658"/>
                <a:gd name="connsiteX4" fmla="*/ 1012 w 1359043"/>
                <a:gd name="connsiteY4" fmla="*/ 289727 h 1820658"/>
                <a:gd name="connsiteX5" fmla="*/ 0 w 1359043"/>
                <a:gd name="connsiteY5" fmla="*/ 289727 h 1820658"/>
                <a:gd name="connsiteX6" fmla="*/ 0 w 1359043"/>
                <a:gd name="connsiteY6" fmla="*/ 288030 h 1820658"/>
                <a:gd name="connsiteX7" fmla="*/ 0 w 1359043"/>
                <a:gd name="connsiteY7" fmla="*/ 0 h 1820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59043" h="1820658">
                  <a:moveTo>
                    <a:pt x="0" y="0"/>
                  </a:moveTo>
                  <a:lnTo>
                    <a:pt x="1359043" y="0"/>
                  </a:lnTo>
                  <a:lnTo>
                    <a:pt x="1359043" y="212596"/>
                  </a:lnTo>
                  <a:lnTo>
                    <a:pt x="720119" y="1820658"/>
                  </a:lnTo>
                  <a:lnTo>
                    <a:pt x="1012" y="289727"/>
                  </a:lnTo>
                  <a:lnTo>
                    <a:pt x="0" y="289727"/>
                  </a:lnTo>
                  <a:lnTo>
                    <a:pt x="0" y="28803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lumMod val="50000"/>
                    <a:lumOff val="50000"/>
                  </a:schemeClr>
                </a:gs>
                <a:gs pos="100000">
                  <a:schemeClr val="accent2">
                    <a:lumMod val="50000"/>
                    <a:lumOff val="5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Rectangle 2">
              <a:extLst>
                <a:ext uri="{FF2B5EF4-FFF2-40B4-BE49-F238E27FC236}">
                  <a16:creationId xmlns:a16="http://schemas.microsoft.com/office/drawing/2014/main" id="{C6C7785C-8982-46D8-BD2D-F0082959A035}"/>
                </a:ext>
              </a:extLst>
            </p:cNvPr>
            <p:cNvSpPr/>
            <p:nvPr/>
          </p:nvSpPr>
          <p:spPr>
            <a:xfrm>
              <a:off x="4291066" y="1891296"/>
              <a:ext cx="196906" cy="2011393"/>
            </a:xfrm>
            <a:custGeom>
              <a:avLst/>
              <a:gdLst/>
              <a:ahLst/>
              <a:cxnLst/>
              <a:rect l="l" t="t" r="r" b="b"/>
              <a:pathLst>
                <a:path w="196906" h="2011393">
                  <a:moveTo>
                    <a:pt x="0" y="0"/>
                  </a:moveTo>
                  <a:lnTo>
                    <a:pt x="99616" y="0"/>
                  </a:lnTo>
                  <a:lnTo>
                    <a:pt x="196906" y="63491"/>
                  </a:lnTo>
                  <a:lnTo>
                    <a:pt x="196906" y="2011393"/>
                  </a:lnTo>
                  <a:lnTo>
                    <a:pt x="193201" y="2011393"/>
                  </a:lnTo>
                  <a:cubicBezTo>
                    <a:pt x="183184" y="1954476"/>
                    <a:pt x="144512" y="1912472"/>
                    <a:pt x="98453" y="1912472"/>
                  </a:cubicBezTo>
                  <a:cubicBezTo>
                    <a:pt x="52394" y="1912472"/>
                    <a:pt x="13723" y="1954476"/>
                    <a:pt x="3706" y="2011393"/>
                  </a:cubicBezTo>
                  <a:lnTo>
                    <a:pt x="0" y="2011393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30000"/>
                    <a:lumOff val="7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Rectangle 2">
              <a:extLst>
                <a:ext uri="{FF2B5EF4-FFF2-40B4-BE49-F238E27FC236}">
                  <a16:creationId xmlns:a16="http://schemas.microsoft.com/office/drawing/2014/main" id="{0EA746AB-277A-4BA1-9F0A-B7C535C1FB4A}"/>
                </a:ext>
              </a:extLst>
            </p:cNvPr>
            <p:cNvSpPr/>
            <p:nvPr/>
          </p:nvSpPr>
          <p:spPr>
            <a:xfrm>
              <a:off x="4486591" y="1953886"/>
              <a:ext cx="196906" cy="1950905"/>
            </a:xfrm>
            <a:custGeom>
              <a:avLst/>
              <a:gdLst/>
              <a:ahLst/>
              <a:cxnLst/>
              <a:rect l="l" t="t" r="r" b="b"/>
              <a:pathLst>
                <a:path w="196906" h="1950905">
                  <a:moveTo>
                    <a:pt x="0" y="0"/>
                  </a:moveTo>
                  <a:lnTo>
                    <a:pt x="101941" y="66527"/>
                  </a:lnTo>
                  <a:lnTo>
                    <a:pt x="196906" y="4552"/>
                  </a:lnTo>
                  <a:lnTo>
                    <a:pt x="196906" y="1950905"/>
                  </a:lnTo>
                  <a:lnTo>
                    <a:pt x="193201" y="1950905"/>
                  </a:lnTo>
                  <a:cubicBezTo>
                    <a:pt x="183184" y="1893988"/>
                    <a:pt x="144512" y="1851984"/>
                    <a:pt x="98453" y="1851984"/>
                  </a:cubicBezTo>
                  <a:cubicBezTo>
                    <a:pt x="52394" y="1851984"/>
                    <a:pt x="13723" y="1893988"/>
                    <a:pt x="3706" y="1950905"/>
                  </a:cubicBezTo>
                  <a:lnTo>
                    <a:pt x="0" y="1950905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50000"/>
                    <a:lumOff val="5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Rectangle 2">
              <a:extLst>
                <a:ext uri="{FF2B5EF4-FFF2-40B4-BE49-F238E27FC236}">
                  <a16:creationId xmlns:a16="http://schemas.microsoft.com/office/drawing/2014/main" id="{8DD3C104-DCA5-4C07-AA7C-5F42944E40F4}"/>
                </a:ext>
              </a:extLst>
            </p:cNvPr>
            <p:cNvSpPr/>
            <p:nvPr/>
          </p:nvSpPr>
          <p:spPr>
            <a:xfrm>
              <a:off x="4683483" y="1895514"/>
              <a:ext cx="196906" cy="2011393"/>
            </a:xfrm>
            <a:custGeom>
              <a:avLst/>
              <a:gdLst/>
              <a:ahLst/>
              <a:cxnLst/>
              <a:rect l="l" t="t" r="r" b="b"/>
              <a:pathLst>
                <a:path w="196906" h="2011393">
                  <a:moveTo>
                    <a:pt x="96435" y="0"/>
                  </a:moveTo>
                  <a:lnTo>
                    <a:pt x="196906" y="0"/>
                  </a:lnTo>
                  <a:lnTo>
                    <a:pt x="196906" y="2011393"/>
                  </a:lnTo>
                  <a:lnTo>
                    <a:pt x="193201" y="2011393"/>
                  </a:lnTo>
                  <a:cubicBezTo>
                    <a:pt x="183184" y="1954476"/>
                    <a:pt x="144512" y="1912472"/>
                    <a:pt x="98453" y="1912472"/>
                  </a:cubicBezTo>
                  <a:cubicBezTo>
                    <a:pt x="52394" y="1912472"/>
                    <a:pt x="13723" y="1954476"/>
                    <a:pt x="3706" y="2011393"/>
                  </a:cubicBezTo>
                  <a:lnTo>
                    <a:pt x="0" y="2011393"/>
                  </a:lnTo>
                  <a:lnTo>
                    <a:pt x="0" y="6293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B6979A23-A285-45E9-95F0-43DC4293EA1E}"/>
                </a:ext>
              </a:extLst>
            </p:cNvPr>
            <p:cNvSpPr/>
            <p:nvPr/>
          </p:nvSpPr>
          <p:spPr>
            <a:xfrm rot="10800000">
              <a:off x="4468813" y="4423239"/>
              <a:ext cx="196906" cy="260871"/>
            </a:xfrm>
            <a:prstGeom prst="triangl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5" name="Parallelogram 15">
              <a:extLst>
                <a:ext uri="{FF2B5EF4-FFF2-40B4-BE49-F238E27FC236}">
                  <a16:creationId xmlns:a16="http://schemas.microsoft.com/office/drawing/2014/main" id="{00FFC3E9-ACCE-438D-B2B5-5AA4625B76F2}"/>
                </a:ext>
              </a:extLst>
            </p:cNvPr>
            <p:cNvSpPr/>
            <p:nvPr/>
          </p:nvSpPr>
          <p:spPr>
            <a:xfrm rot="16200000">
              <a:off x="4098945" y="947696"/>
              <a:ext cx="972197" cy="1052368"/>
            </a:xfrm>
            <a:custGeom>
              <a:avLst/>
              <a:gdLst/>
              <a:ahLst/>
              <a:cxnLst/>
              <a:rect l="l" t="t" r="r" b="b"/>
              <a:pathLst>
                <a:path w="2993176" h="3240001">
                  <a:moveTo>
                    <a:pt x="1299907" y="647892"/>
                  </a:moveTo>
                  <a:lnTo>
                    <a:pt x="665509" y="1620000"/>
                  </a:lnTo>
                  <a:lnTo>
                    <a:pt x="1299907" y="2592108"/>
                  </a:lnTo>
                  <a:lnTo>
                    <a:pt x="634398" y="2592108"/>
                  </a:lnTo>
                  <a:lnTo>
                    <a:pt x="0" y="1620000"/>
                  </a:lnTo>
                  <a:lnTo>
                    <a:pt x="634398" y="647892"/>
                  </a:lnTo>
                  <a:close/>
                  <a:moveTo>
                    <a:pt x="2993176" y="1620001"/>
                  </a:moveTo>
                  <a:lnTo>
                    <a:pt x="1913056" y="3240001"/>
                  </a:lnTo>
                  <a:lnTo>
                    <a:pt x="1782206" y="3043749"/>
                  </a:lnTo>
                  <a:lnTo>
                    <a:pt x="1110064" y="3043749"/>
                  </a:lnTo>
                  <a:cubicBezTo>
                    <a:pt x="1089036" y="3096599"/>
                    <a:pt x="1037333" y="3133759"/>
                    <a:pt x="976952" y="3133759"/>
                  </a:cubicBezTo>
                  <a:cubicBezTo>
                    <a:pt x="923853" y="3133759"/>
                    <a:pt x="877466" y="3105022"/>
                    <a:pt x="854540" y="3061058"/>
                  </a:cubicBezTo>
                  <a:lnTo>
                    <a:pt x="302383" y="3169763"/>
                  </a:lnTo>
                  <a:lnTo>
                    <a:pt x="302383" y="2809723"/>
                  </a:lnTo>
                  <a:lnTo>
                    <a:pt x="854540" y="2918427"/>
                  </a:lnTo>
                  <a:cubicBezTo>
                    <a:pt x="877466" y="2874463"/>
                    <a:pt x="923853" y="2845727"/>
                    <a:pt x="976952" y="2845727"/>
                  </a:cubicBezTo>
                  <a:cubicBezTo>
                    <a:pt x="1037333" y="2845727"/>
                    <a:pt x="1089036" y="2882887"/>
                    <a:pt x="1110064" y="2935737"/>
                  </a:cubicBezTo>
                  <a:lnTo>
                    <a:pt x="1710190" y="2935737"/>
                  </a:lnTo>
                  <a:lnTo>
                    <a:pt x="832936" y="1620001"/>
                  </a:lnTo>
                  <a:lnTo>
                    <a:pt x="1913056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512685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"/>
          <p:cNvSpPr txBox="1">
            <a:spLocks/>
          </p:cNvSpPr>
          <p:nvPr/>
        </p:nvSpPr>
        <p:spPr>
          <a:xfrm>
            <a:off x="395536" y="1635646"/>
            <a:ext cx="2808312" cy="158417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2017 Act and the Federal Wealth Transfer Taxes</a:t>
            </a:r>
            <a:endParaRPr lang="ko-KR" altLang="en-US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3733800" y="267494"/>
            <a:ext cx="2412413" cy="2160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Increased basic      exclusion amount  to $10 million,          adjusted for post-  2011 inflation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444208" y="267494"/>
            <a:ext cx="2394992" cy="2160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Retained complete step-up in basis for property acquired  from a decedent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733799" y="2715766"/>
            <a:ext cx="2412413" cy="2160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Scheduled to           revert to $5 million exclusion, adjusted for post-2011          inflation, in 2026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444208" y="2715766"/>
            <a:ext cx="2412413" cy="2160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Estimated 10-year revenue cost from doubling exclusion = $83 billion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189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1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ame 16"/>
          <p:cNvSpPr/>
          <p:nvPr/>
        </p:nvSpPr>
        <p:spPr>
          <a:xfrm>
            <a:off x="215516" y="177378"/>
            <a:ext cx="8712968" cy="4788744"/>
          </a:xfrm>
          <a:prstGeom prst="frame">
            <a:avLst>
              <a:gd name="adj1" fmla="val 89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912260" y="0"/>
            <a:ext cx="2016224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 Placeholder 1"/>
          <p:cNvSpPr txBox="1">
            <a:spLocks/>
          </p:cNvSpPr>
          <p:nvPr/>
        </p:nvSpPr>
        <p:spPr>
          <a:xfrm>
            <a:off x="7081451" y="177378"/>
            <a:ext cx="1724422" cy="4788744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2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Federal Wealth Transfer Tax Basic Exclusion Amount</a:t>
            </a:r>
            <a:endParaRPr lang="ko-KR" altLang="en-US" sz="28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7" name="Group 14">
            <a:extLst>
              <a:ext uri="{FF2B5EF4-FFF2-40B4-BE49-F238E27FC236}">
                <a16:creationId xmlns:a16="http://schemas.microsoft.com/office/drawing/2014/main" id="{20C2B74B-BECB-4535-B502-06DC80D74B06}"/>
              </a:ext>
            </a:extLst>
          </p:cNvPr>
          <p:cNvGrpSpPr/>
          <p:nvPr/>
        </p:nvGrpSpPr>
        <p:grpSpPr>
          <a:xfrm>
            <a:off x="7239000" y="177378"/>
            <a:ext cx="304800" cy="1148113"/>
            <a:chOff x="4058860" y="987781"/>
            <a:chExt cx="1052368" cy="3696329"/>
          </a:xfrm>
        </p:grpSpPr>
        <p:sp>
          <p:nvSpPr>
            <p:cNvPr id="8" name="Rectangle 8">
              <a:extLst>
                <a:ext uri="{FF2B5EF4-FFF2-40B4-BE49-F238E27FC236}">
                  <a16:creationId xmlns:a16="http://schemas.microsoft.com/office/drawing/2014/main" id="{25302530-3AAA-4B18-B144-C49D138138CE}"/>
                </a:ext>
              </a:extLst>
            </p:cNvPr>
            <p:cNvSpPr/>
            <p:nvPr/>
          </p:nvSpPr>
          <p:spPr>
            <a:xfrm rot="36931">
              <a:off x="4276045" y="3801165"/>
              <a:ext cx="592195" cy="863021"/>
            </a:xfrm>
            <a:custGeom>
              <a:avLst/>
              <a:gdLst/>
              <a:ahLst/>
              <a:cxnLst/>
              <a:rect l="l" t="t" r="r" b="b"/>
              <a:pathLst>
                <a:path w="1802378" h="1800199">
                  <a:moveTo>
                    <a:pt x="0" y="0"/>
                  </a:moveTo>
                  <a:lnTo>
                    <a:pt x="1802378" y="0"/>
                  </a:lnTo>
                  <a:lnTo>
                    <a:pt x="1802378" y="289727"/>
                  </a:lnTo>
                  <a:lnTo>
                    <a:pt x="1801366" y="289727"/>
                  </a:lnTo>
                  <a:lnTo>
                    <a:pt x="901188" y="1800199"/>
                  </a:lnTo>
                  <a:lnTo>
                    <a:pt x="1012" y="289727"/>
                  </a:lnTo>
                  <a:lnTo>
                    <a:pt x="0" y="289727"/>
                  </a:lnTo>
                  <a:lnTo>
                    <a:pt x="0" y="28803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lumMod val="70000"/>
                    <a:lumOff val="30000"/>
                  </a:schemeClr>
                </a:gs>
                <a:gs pos="100000">
                  <a:schemeClr val="accent2">
                    <a:lumMod val="70000"/>
                    <a:lumOff val="3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1FA14DC-BAA1-4B27-93F4-512A9C64EF6C}"/>
                </a:ext>
              </a:extLst>
            </p:cNvPr>
            <p:cNvSpPr/>
            <p:nvPr/>
          </p:nvSpPr>
          <p:spPr>
            <a:xfrm>
              <a:off x="4468857" y="3793500"/>
              <a:ext cx="200342" cy="872829"/>
            </a:xfrm>
            <a:custGeom>
              <a:avLst/>
              <a:gdLst>
                <a:gd name="connsiteX0" fmla="*/ 0 w 1359043"/>
                <a:gd name="connsiteY0" fmla="*/ 0 h 1813992"/>
                <a:gd name="connsiteX1" fmla="*/ 1359043 w 1359043"/>
                <a:gd name="connsiteY1" fmla="*/ 0 h 1813992"/>
                <a:gd name="connsiteX2" fmla="*/ 1359043 w 1359043"/>
                <a:gd name="connsiteY2" fmla="*/ 212596 h 1813992"/>
                <a:gd name="connsiteX3" fmla="*/ 806822 w 1359043"/>
                <a:gd name="connsiteY3" fmla="*/ 1813992 h 1813992"/>
                <a:gd name="connsiteX4" fmla="*/ 1012 w 1359043"/>
                <a:gd name="connsiteY4" fmla="*/ 289727 h 1813992"/>
                <a:gd name="connsiteX5" fmla="*/ 0 w 1359043"/>
                <a:gd name="connsiteY5" fmla="*/ 289727 h 1813992"/>
                <a:gd name="connsiteX6" fmla="*/ 0 w 1359043"/>
                <a:gd name="connsiteY6" fmla="*/ 288030 h 1813992"/>
                <a:gd name="connsiteX7" fmla="*/ 0 w 1359043"/>
                <a:gd name="connsiteY7" fmla="*/ 0 h 1813992"/>
                <a:gd name="connsiteX0" fmla="*/ 0 w 1359043"/>
                <a:gd name="connsiteY0" fmla="*/ 0 h 1820658"/>
                <a:gd name="connsiteX1" fmla="*/ 1359043 w 1359043"/>
                <a:gd name="connsiteY1" fmla="*/ 0 h 1820658"/>
                <a:gd name="connsiteX2" fmla="*/ 1359043 w 1359043"/>
                <a:gd name="connsiteY2" fmla="*/ 212596 h 1820658"/>
                <a:gd name="connsiteX3" fmla="*/ 720119 w 1359043"/>
                <a:gd name="connsiteY3" fmla="*/ 1820658 h 1820658"/>
                <a:gd name="connsiteX4" fmla="*/ 1012 w 1359043"/>
                <a:gd name="connsiteY4" fmla="*/ 289727 h 1820658"/>
                <a:gd name="connsiteX5" fmla="*/ 0 w 1359043"/>
                <a:gd name="connsiteY5" fmla="*/ 289727 h 1820658"/>
                <a:gd name="connsiteX6" fmla="*/ 0 w 1359043"/>
                <a:gd name="connsiteY6" fmla="*/ 288030 h 1820658"/>
                <a:gd name="connsiteX7" fmla="*/ 0 w 1359043"/>
                <a:gd name="connsiteY7" fmla="*/ 0 h 1820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59043" h="1820658">
                  <a:moveTo>
                    <a:pt x="0" y="0"/>
                  </a:moveTo>
                  <a:lnTo>
                    <a:pt x="1359043" y="0"/>
                  </a:lnTo>
                  <a:lnTo>
                    <a:pt x="1359043" y="212596"/>
                  </a:lnTo>
                  <a:lnTo>
                    <a:pt x="720119" y="1820658"/>
                  </a:lnTo>
                  <a:lnTo>
                    <a:pt x="1012" y="289727"/>
                  </a:lnTo>
                  <a:lnTo>
                    <a:pt x="0" y="289727"/>
                  </a:lnTo>
                  <a:lnTo>
                    <a:pt x="0" y="28803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lumMod val="50000"/>
                    <a:lumOff val="50000"/>
                  </a:schemeClr>
                </a:gs>
                <a:gs pos="100000">
                  <a:schemeClr val="accent2">
                    <a:lumMod val="50000"/>
                    <a:lumOff val="5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Rectangle 2">
              <a:extLst>
                <a:ext uri="{FF2B5EF4-FFF2-40B4-BE49-F238E27FC236}">
                  <a16:creationId xmlns:a16="http://schemas.microsoft.com/office/drawing/2014/main" id="{C6C7785C-8982-46D8-BD2D-F0082959A035}"/>
                </a:ext>
              </a:extLst>
            </p:cNvPr>
            <p:cNvSpPr/>
            <p:nvPr/>
          </p:nvSpPr>
          <p:spPr>
            <a:xfrm>
              <a:off x="4291066" y="1891296"/>
              <a:ext cx="196906" cy="2011393"/>
            </a:xfrm>
            <a:custGeom>
              <a:avLst/>
              <a:gdLst/>
              <a:ahLst/>
              <a:cxnLst/>
              <a:rect l="l" t="t" r="r" b="b"/>
              <a:pathLst>
                <a:path w="196906" h="2011393">
                  <a:moveTo>
                    <a:pt x="0" y="0"/>
                  </a:moveTo>
                  <a:lnTo>
                    <a:pt x="99616" y="0"/>
                  </a:lnTo>
                  <a:lnTo>
                    <a:pt x="196906" y="63491"/>
                  </a:lnTo>
                  <a:lnTo>
                    <a:pt x="196906" y="2011393"/>
                  </a:lnTo>
                  <a:lnTo>
                    <a:pt x="193201" y="2011393"/>
                  </a:lnTo>
                  <a:cubicBezTo>
                    <a:pt x="183184" y="1954476"/>
                    <a:pt x="144512" y="1912472"/>
                    <a:pt x="98453" y="1912472"/>
                  </a:cubicBezTo>
                  <a:cubicBezTo>
                    <a:pt x="52394" y="1912472"/>
                    <a:pt x="13723" y="1954476"/>
                    <a:pt x="3706" y="2011393"/>
                  </a:cubicBezTo>
                  <a:lnTo>
                    <a:pt x="0" y="2011393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30000"/>
                    <a:lumOff val="7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Rectangle 2">
              <a:extLst>
                <a:ext uri="{FF2B5EF4-FFF2-40B4-BE49-F238E27FC236}">
                  <a16:creationId xmlns:a16="http://schemas.microsoft.com/office/drawing/2014/main" id="{0EA746AB-277A-4BA1-9F0A-B7C535C1FB4A}"/>
                </a:ext>
              </a:extLst>
            </p:cNvPr>
            <p:cNvSpPr/>
            <p:nvPr/>
          </p:nvSpPr>
          <p:spPr>
            <a:xfrm>
              <a:off x="4486591" y="1953886"/>
              <a:ext cx="196906" cy="1950905"/>
            </a:xfrm>
            <a:custGeom>
              <a:avLst/>
              <a:gdLst/>
              <a:ahLst/>
              <a:cxnLst/>
              <a:rect l="l" t="t" r="r" b="b"/>
              <a:pathLst>
                <a:path w="196906" h="1950905">
                  <a:moveTo>
                    <a:pt x="0" y="0"/>
                  </a:moveTo>
                  <a:lnTo>
                    <a:pt x="101941" y="66527"/>
                  </a:lnTo>
                  <a:lnTo>
                    <a:pt x="196906" y="4552"/>
                  </a:lnTo>
                  <a:lnTo>
                    <a:pt x="196906" y="1950905"/>
                  </a:lnTo>
                  <a:lnTo>
                    <a:pt x="193201" y="1950905"/>
                  </a:lnTo>
                  <a:cubicBezTo>
                    <a:pt x="183184" y="1893988"/>
                    <a:pt x="144512" y="1851984"/>
                    <a:pt x="98453" y="1851984"/>
                  </a:cubicBezTo>
                  <a:cubicBezTo>
                    <a:pt x="52394" y="1851984"/>
                    <a:pt x="13723" y="1893988"/>
                    <a:pt x="3706" y="1950905"/>
                  </a:cubicBezTo>
                  <a:lnTo>
                    <a:pt x="0" y="1950905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50000"/>
                    <a:lumOff val="5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Rectangle 2">
              <a:extLst>
                <a:ext uri="{FF2B5EF4-FFF2-40B4-BE49-F238E27FC236}">
                  <a16:creationId xmlns:a16="http://schemas.microsoft.com/office/drawing/2014/main" id="{8DD3C104-DCA5-4C07-AA7C-5F42944E40F4}"/>
                </a:ext>
              </a:extLst>
            </p:cNvPr>
            <p:cNvSpPr/>
            <p:nvPr/>
          </p:nvSpPr>
          <p:spPr>
            <a:xfrm>
              <a:off x="4683483" y="1895514"/>
              <a:ext cx="196906" cy="2011393"/>
            </a:xfrm>
            <a:custGeom>
              <a:avLst/>
              <a:gdLst/>
              <a:ahLst/>
              <a:cxnLst/>
              <a:rect l="l" t="t" r="r" b="b"/>
              <a:pathLst>
                <a:path w="196906" h="2011393">
                  <a:moveTo>
                    <a:pt x="96435" y="0"/>
                  </a:moveTo>
                  <a:lnTo>
                    <a:pt x="196906" y="0"/>
                  </a:lnTo>
                  <a:lnTo>
                    <a:pt x="196906" y="2011393"/>
                  </a:lnTo>
                  <a:lnTo>
                    <a:pt x="193201" y="2011393"/>
                  </a:lnTo>
                  <a:cubicBezTo>
                    <a:pt x="183184" y="1954476"/>
                    <a:pt x="144512" y="1912472"/>
                    <a:pt x="98453" y="1912472"/>
                  </a:cubicBezTo>
                  <a:cubicBezTo>
                    <a:pt x="52394" y="1912472"/>
                    <a:pt x="13723" y="1954476"/>
                    <a:pt x="3706" y="2011393"/>
                  </a:cubicBezTo>
                  <a:lnTo>
                    <a:pt x="0" y="2011393"/>
                  </a:lnTo>
                  <a:lnTo>
                    <a:pt x="0" y="6293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B6979A23-A285-45E9-95F0-43DC4293EA1E}"/>
                </a:ext>
              </a:extLst>
            </p:cNvPr>
            <p:cNvSpPr/>
            <p:nvPr/>
          </p:nvSpPr>
          <p:spPr>
            <a:xfrm rot="10800000">
              <a:off x="4468813" y="4423239"/>
              <a:ext cx="196906" cy="260871"/>
            </a:xfrm>
            <a:prstGeom prst="triangl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5" name="Parallelogram 15">
              <a:extLst>
                <a:ext uri="{FF2B5EF4-FFF2-40B4-BE49-F238E27FC236}">
                  <a16:creationId xmlns:a16="http://schemas.microsoft.com/office/drawing/2014/main" id="{00FFC3E9-ACCE-438D-B2B5-5AA4625B76F2}"/>
                </a:ext>
              </a:extLst>
            </p:cNvPr>
            <p:cNvSpPr/>
            <p:nvPr/>
          </p:nvSpPr>
          <p:spPr>
            <a:xfrm rot="16200000">
              <a:off x="4098945" y="947696"/>
              <a:ext cx="972197" cy="1052368"/>
            </a:xfrm>
            <a:custGeom>
              <a:avLst/>
              <a:gdLst/>
              <a:ahLst/>
              <a:cxnLst/>
              <a:rect l="l" t="t" r="r" b="b"/>
              <a:pathLst>
                <a:path w="2993176" h="3240001">
                  <a:moveTo>
                    <a:pt x="1299907" y="647892"/>
                  </a:moveTo>
                  <a:lnTo>
                    <a:pt x="665509" y="1620000"/>
                  </a:lnTo>
                  <a:lnTo>
                    <a:pt x="1299907" y="2592108"/>
                  </a:lnTo>
                  <a:lnTo>
                    <a:pt x="634398" y="2592108"/>
                  </a:lnTo>
                  <a:lnTo>
                    <a:pt x="0" y="1620000"/>
                  </a:lnTo>
                  <a:lnTo>
                    <a:pt x="634398" y="647892"/>
                  </a:lnTo>
                  <a:close/>
                  <a:moveTo>
                    <a:pt x="2993176" y="1620001"/>
                  </a:moveTo>
                  <a:lnTo>
                    <a:pt x="1913056" y="3240001"/>
                  </a:lnTo>
                  <a:lnTo>
                    <a:pt x="1782206" y="3043749"/>
                  </a:lnTo>
                  <a:lnTo>
                    <a:pt x="1110064" y="3043749"/>
                  </a:lnTo>
                  <a:cubicBezTo>
                    <a:pt x="1089036" y="3096599"/>
                    <a:pt x="1037333" y="3133759"/>
                    <a:pt x="976952" y="3133759"/>
                  </a:cubicBezTo>
                  <a:cubicBezTo>
                    <a:pt x="923853" y="3133759"/>
                    <a:pt x="877466" y="3105022"/>
                    <a:pt x="854540" y="3061058"/>
                  </a:cubicBezTo>
                  <a:lnTo>
                    <a:pt x="302383" y="3169763"/>
                  </a:lnTo>
                  <a:lnTo>
                    <a:pt x="302383" y="2809723"/>
                  </a:lnTo>
                  <a:lnTo>
                    <a:pt x="854540" y="2918427"/>
                  </a:lnTo>
                  <a:cubicBezTo>
                    <a:pt x="877466" y="2874463"/>
                    <a:pt x="923853" y="2845727"/>
                    <a:pt x="976952" y="2845727"/>
                  </a:cubicBezTo>
                  <a:cubicBezTo>
                    <a:pt x="1037333" y="2845727"/>
                    <a:pt x="1089036" y="2882887"/>
                    <a:pt x="1110064" y="2935737"/>
                  </a:cubicBezTo>
                  <a:lnTo>
                    <a:pt x="1710190" y="2935737"/>
                  </a:lnTo>
                  <a:lnTo>
                    <a:pt x="832936" y="1620001"/>
                  </a:lnTo>
                  <a:lnTo>
                    <a:pt x="1913056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aphicFrame>
        <p:nvGraphicFramePr>
          <p:cNvPr id="1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9186006"/>
              </p:ext>
            </p:extLst>
          </p:nvPr>
        </p:nvGraphicFramePr>
        <p:xfrm>
          <a:off x="381000" y="285750"/>
          <a:ext cx="648634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3325">
                  <a:extLst>
                    <a:ext uri="{9D8B030D-6E8A-4147-A177-3AD203B41FA5}">
                      <a16:colId xmlns:a16="http://schemas.microsoft.com/office/drawing/2014/main" val="653480853"/>
                    </a:ext>
                  </a:extLst>
                </a:gridCol>
                <a:gridCol w="3763015">
                  <a:extLst>
                    <a:ext uri="{9D8B030D-6E8A-4147-A177-3AD203B41FA5}">
                      <a16:colId xmlns:a16="http://schemas.microsoft.com/office/drawing/2014/main" val="4007659248"/>
                    </a:ext>
                  </a:extLst>
                </a:gridCol>
              </a:tblGrid>
              <a:tr h="34247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Date of death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Basic exclusion amount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5695114"/>
                  </a:ext>
                </a:extLst>
              </a:tr>
              <a:tr h="34247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2011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$5,000,000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2748150"/>
                  </a:ext>
                </a:extLst>
              </a:tr>
              <a:tr h="34247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2012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$5,120,000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8117768"/>
                  </a:ext>
                </a:extLst>
              </a:tr>
              <a:tr h="34247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2013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$5,250,000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7866274"/>
                  </a:ext>
                </a:extLst>
              </a:tr>
              <a:tr h="34247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2014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$5,340,000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962210"/>
                  </a:ext>
                </a:extLst>
              </a:tr>
              <a:tr h="34247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2015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$5,430,000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605109"/>
                  </a:ext>
                </a:extLst>
              </a:tr>
              <a:tr h="34247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2016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$5,450,000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068038"/>
                  </a:ext>
                </a:extLst>
              </a:tr>
              <a:tr h="34247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2017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$5,490,000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321714"/>
                  </a:ext>
                </a:extLst>
              </a:tr>
              <a:tr h="34247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2018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$11,180,000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5311004"/>
                  </a:ext>
                </a:extLst>
              </a:tr>
              <a:tr h="34247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2019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$11,400,000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375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272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ame 16"/>
          <p:cNvSpPr/>
          <p:nvPr/>
        </p:nvSpPr>
        <p:spPr>
          <a:xfrm>
            <a:off x="215516" y="177378"/>
            <a:ext cx="8712968" cy="4788744"/>
          </a:xfrm>
          <a:prstGeom prst="frame">
            <a:avLst>
              <a:gd name="adj1" fmla="val 89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447924" y="0"/>
            <a:ext cx="1622231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 Placeholder 1"/>
          <p:cNvSpPr txBox="1">
            <a:spLocks/>
          </p:cNvSpPr>
          <p:nvPr/>
        </p:nvSpPr>
        <p:spPr>
          <a:xfrm>
            <a:off x="7315200" y="177378"/>
            <a:ext cx="1754955" cy="4788744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North Carolina Dept. of Revenue      v. The Kimberley Rice </a:t>
            </a:r>
            <a:r>
              <a:rPr lang="en-US" altLang="ko-KR" sz="240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Kaestner</a:t>
            </a:r>
            <a:r>
              <a:rPr lang="en-US" altLang="ko-K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1992 Family Trust</a:t>
            </a:r>
            <a:endParaRPr lang="ko-KR" altLang="en-US" sz="24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7" name="Group 14">
            <a:extLst>
              <a:ext uri="{FF2B5EF4-FFF2-40B4-BE49-F238E27FC236}">
                <a16:creationId xmlns:a16="http://schemas.microsoft.com/office/drawing/2014/main" id="{20C2B74B-BECB-4535-B502-06DC80D74B06}"/>
              </a:ext>
            </a:extLst>
          </p:cNvPr>
          <p:cNvGrpSpPr/>
          <p:nvPr/>
        </p:nvGrpSpPr>
        <p:grpSpPr>
          <a:xfrm>
            <a:off x="7570536" y="285750"/>
            <a:ext cx="304800" cy="1148113"/>
            <a:chOff x="4058860" y="987781"/>
            <a:chExt cx="1052368" cy="3696329"/>
          </a:xfrm>
        </p:grpSpPr>
        <p:sp>
          <p:nvSpPr>
            <p:cNvPr id="8" name="Rectangle 8">
              <a:extLst>
                <a:ext uri="{FF2B5EF4-FFF2-40B4-BE49-F238E27FC236}">
                  <a16:creationId xmlns:a16="http://schemas.microsoft.com/office/drawing/2014/main" id="{25302530-3AAA-4B18-B144-C49D138138CE}"/>
                </a:ext>
              </a:extLst>
            </p:cNvPr>
            <p:cNvSpPr/>
            <p:nvPr/>
          </p:nvSpPr>
          <p:spPr>
            <a:xfrm rot="36931">
              <a:off x="4276045" y="3801165"/>
              <a:ext cx="592195" cy="863021"/>
            </a:xfrm>
            <a:custGeom>
              <a:avLst/>
              <a:gdLst/>
              <a:ahLst/>
              <a:cxnLst/>
              <a:rect l="l" t="t" r="r" b="b"/>
              <a:pathLst>
                <a:path w="1802378" h="1800199">
                  <a:moveTo>
                    <a:pt x="0" y="0"/>
                  </a:moveTo>
                  <a:lnTo>
                    <a:pt x="1802378" y="0"/>
                  </a:lnTo>
                  <a:lnTo>
                    <a:pt x="1802378" y="289727"/>
                  </a:lnTo>
                  <a:lnTo>
                    <a:pt x="1801366" y="289727"/>
                  </a:lnTo>
                  <a:lnTo>
                    <a:pt x="901188" y="1800199"/>
                  </a:lnTo>
                  <a:lnTo>
                    <a:pt x="1012" y="289727"/>
                  </a:lnTo>
                  <a:lnTo>
                    <a:pt x="0" y="289727"/>
                  </a:lnTo>
                  <a:lnTo>
                    <a:pt x="0" y="28803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lumMod val="70000"/>
                    <a:lumOff val="30000"/>
                  </a:schemeClr>
                </a:gs>
                <a:gs pos="100000">
                  <a:schemeClr val="accent2">
                    <a:lumMod val="70000"/>
                    <a:lumOff val="3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1FA14DC-BAA1-4B27-93F4-512A9C64EF6C}"/>
                </a:ext>
              </a:extLst>
            </p:cNvPr>
            <p:cNvSpPr/>
            <p:nvPr/>
          </p:nvSpPr>
          <p:spPr>
            <a:xfrm>
              <a:off x="4468857" y="3793500"/>
              <a:ext cx="200342" cy="872829"/>
            </a:xfrm>
            <a:custGeom>
              <a:avLst/>
              <a:gdLst>
                <a:gd name="connsiteX0" fmla="*/ 0 w 1359043"/>
                <a:gd name="connsiteY0" fmla="*/ 0 h 1813992"/>
                <a:gd name="connsiteX1" fmla="*/ 1359043 w 1359043"/>
                <a:gd name="connsiteY1" fmla="*/ 0 h 1813992"/>
                <a:gd name="connsiteX2" fmla="*/ 1359043 w 1359043"/>
                <a:gd name="connsiteY2" fmla="*/ 212596 h 1813992"/>
                <a:gd name="connsiteX3" fmla="*/ 806822 w 1359043"/>
                <a:gd name="connsiteY3" fmla="*/ 1813992 h 1813992"/>
                <a:gd name="connsiteX4" fmla="*/ 1012 w 1359043"/>
                <a:gd name="connsiteY4" fmla="*/ 289727 h 1813992"/>
                <a:gd name="connsiteX5" fmla="*/ 0 w 1359043"/>
                <a:gd name="connsiteY5" fmla="*/ 289727 h 1813992"/>
                <a:gd name="connsiteX6" fmla="*/ 0 w 1359043"/>
                <a:gd name="connsiteY6" fmla="*/ 288030 h 1813992"/>
                <a:gd name="connsiteX7" fmla="*/ 0 w 1359043"/>
                <a:gd name="connsiteY7" fmla="*/ 0 h 1813992"/>
                <a:gd name="connsiteX0" fmla="*/ 0 w 1359043"/>
                <a:gd name="connsiteY0" fmla="*/ 0 h 1820658"/>
                <a:gd name="connsiteX1" fmla="*/ 1359043 w 1359043"/>
                <a:gd name="connsiteY1" fmla="*/ 0 h 1820658"/>
                <a:gd name="connsiteX2" fmla="*/ 1359043 w 1359043"/>
                <a:gd name="connsiteY2" fmla="*/ 212596 h 1820658"/>
                <a:gd name="connsiteX3" fmla="*/ 720119 w 1359043"/>
                <a:gd name="connsiteY3" fmla="*/ 1820658 h 1820658"/>
                <a:gd name="connsiteX4" fmla="*/ 1012 w 1359043"/>
                <a:gd name="connsiteY4" fmla="*/ 289727 h 1820658"/>
                <a:gd name="connsiteX5" fmla="*/ 0 w 1359043"/>
                <a:gd name="connsiteY5" fmla="*/ 289727 h 1820658"/>
                <a:gd name="connsiteX6" fmla="*/ 0 w 1359043"/>
                <a:gd name="connsiteY6" fmla="*/ 288030 h 1820658"/>
                <a:gd name="connsiteX7" fmla="*/ 0 w 1359043"/>
                <a:gd name="connsiteY7" fmla="*/ 0 h 1820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59043" h="1820658">
                  <a:moveTo>
                    <a:pt x="0" y="0"/>
                  </a:moveTo>
                  <a:lnTo>
                    <a:pt x="1359043" y="0"/>
                  </a:lnTo>
                  <a:lnTo>
                    <a:pt x="1359043" y="212596"/>
                  </a:lnTo>
                  <a:lnTo>
                    <a:pt x="720119" y="1820658"/>
                  </a:lnTo>
                  <a:lnTo>
                    <a:pt x="1012" y="289727"/>
                  </a:lnTo>
                  <a:lnTo>
                    <a:pt x="0" y="289727"/>
                  </a:lnTo>
                  <a:lnTo>
                    <a:pt x="0" y="28803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lumMod val="50000"/>
                    <a:lumOff val="50000"/>
                  </a:schemeClr>
                </a:gs>
                <a:gs pos="100000">
                  <a:schemeClr val="accent2">
                    <a:lumMod val="50000"/>
                    <a:lumOff val="5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Rectangle 2">
              <a:extLst>
                <a:ext uri="{FF2B5EF4-FFF2-40B4-BE49-F238E27FC236}">
                  <a16:creationId xmlns:a16="http://schemas.microsoft.com/office/drawing/2014/main" id="{C6C7785C-8982-46D8-BD2D-F0082959A035}"/>
                </a:ext>
              </a:extLst>
            </p:cNvPr>
            <p:cNvSpPr/>
            <p:nvPr/>
          </p:nvSpPr>
          <p:spPr>
            <a:xfrm>
              <a:off x="4291066" y="1891296"/>
              <a:ext cx="196906" cy="2011393"/>
            </a:xfrm>
            <a:custGeom>
              <a:avLst/>
              <a:gdLst/>
              <a:ahLst/>
              <a:cxnLst/>
              <a:rect l="l" t="t" r="r" b="b"/>
              <a:pathLst>
                <a:path w="196906" h="2011393">
                  <a:moveTo>
                    <a:pt x="0" y="0"/>
                  </a:moveTo>
                  <a:lnTo>
                    <a:pt x="99616" y="0"/>
                  </a:lnTo>
                  <a:lnTo>
                    <a:pt x="196906" y="63491"/>
                  </a:lnTo>
                  <a:lnTo>
                    <a:pt x="196906" y="2011393"/>
                  </a:lnTo>
                  <a:lnTo>
                    <a:pt x="193201" y="2011393"/>
                  </a:lnTo>
                  <a:cubicBezTo>
                    <a:pt x="183184" y="1954476"/>
                    <a:pt x="144512" y="1912472"/>
                    <a:pt x="98453" y="1912472"/>
                  </a:cubicBezTo>
                  <a:cubicBezTo>
                    <a:pt x="52394" y="1912472"/>
                    <a:pt x="13723" y="1954476"/>
                    <a:pt x="3706" y="2011393"/>
                  </a:cubicBezTo>
                  <a:lnTo>
                    <a:pt x="0" y="2011393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30000"/>
                    <a:lumOff val="7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Rectangle 2">
              <a:extLst>
                <a:ext uri="{FF2B5EF4-FFF2-40B4-BE49-F238E27FC236}">
                  <a16:creationId xmlns:a16="http://schemas.microsoft.com/office/drawing/2014/main" id="{0EA746AB-277A-4BA1-9F0A-B7C535C1FB4A}"/>
                </a:ext>
              </a:extLst>
            </p:cNvPr>
            <p:cNvSpPr/>
            <p:nvPr/>
          </p:nvSpPr>
          <p:spPr>
            <a:xfrm>
              <a:off x="4486591" y="1953886"/>
              <a:ext cx="196906" cy="1950905"/>
            </a:xfrm>
            <a:custGeom>
              <a:avLst/>
              <a:gdLst/>
              <a:ahLst/>
              <a:cxnLst/>
              <a:rect l="l" t="t" r="r" b="b"/>
              <a:pathLst>
                <a:path w="196906" h="1950905">
                  <a:moveTo>
                    <a:pt x="0" y="0"/>
                  </a:moveTo>
                  <a:lnTo>
                    <a:pt x="101941" y="66527"/>
                  </a:lnTo>
                  <a:lnTo>
                    <a:pt x="196906" y="4552"/>
                  </a:lnTo>
                  <a:lnTo>
                    <a:pt x="196906" y="1950905"/>
                  </a:lnTo>
                  <a:lnTo>
                    <a:pt x="193201" y="1950905"/>
                  </a:lnTo>
                  <a:cubicBezTo>
                    <a:pt x="183184" y="1893988"/>
                    <a:pt x="144512" y="1851984"/>
                    <a:pt x="98453" y="1851984"/>
                  </a:cubicBezTo>
                  <a:cubicBezTo>
                    <a:pt x="52394" y="1851984"/>
                    <a:pt x="13723" y="1893988"/>
                    <a:pt x="3706" y="1950905"/>
                  </a:cubicBezTo>
                  <a:lnTo>
                    <a:pt x="0" y="1950905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50000"/>
                    <a:lumOff val="5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Rectangle 2">
              <a:extLst>
                <a:ext uri="{FF2B5EF4-FFF2-40B4-BE49-F238E27FC236}">
                  <a16:creationId xmlns:a16="http://schemas.microsoft.com/office/drawing/2014/main" id="{8DD3C104-DCA5-4C07-AA7C-5F42944E40F4}"/>
                </a:ext>
              </a:extLst>
            </p:cNvPr>
            <p:cNvSpPr/>
            <p:nvPr/>
          </p:nvSpPr>
          <p:spPr>
            <a:xfrm>
              <a:off x="4683483" y="1895514"/>
              <a:ext cx="196906" cy="2011393"/>
            </a:xfrm>
            <a:custGeom>
              <a:avLst/>
              <a:gdLst/>
              <a:ahLst/>
              <a:cxnLst/>
              <a:rect l="l" t="t" r="r" b="b"/>
              <a:pathLst>
                <a:path w="196906" h="2011393">
                  <a:moveTo>
                    <a:pt x="96435" y="0"/>
                  </a:moveTo>
                  <a:lnTo>
                    <a:pt x="196906" y="0"/>
                  </a:lnTo>
                  <a:lnTo>
                    <a:pt x="196906" y="2011393"/>
                  </a:lnTo>
                  <a:lnTo>
                    <a:pt x="193201" y="2011393"/>
                  </a:lnTo>
                  <a:cubicBezTo>
                    <a:pt x="183184" y="1954476"/>
                    <a:pt x="144512" y="1912472"/>
                    <a:pt x="98453" y="1912472"/>
                  </a:cubicBezTo>
                  <a:cubicBezTo>
                    <a:pt x="52394" y="1912472"/>
                    <a:pt x="13723" y="1954476"/>
                    <a:pt x="3706" y="2011393"/>
                  </a:cubicBezTo>
                  <a:lnTo>
                    <a:pt x="0" y="2011393"/>
                  </a:lnTo>
                  <a:lnTo>
                    <a:pt x="0" y="6293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B6979A23-A285-45E9-95F0-43DC4293EA1E}"/>
                </a:ext>
              </a:extLst>
            </p:cNvPr>
            <p:cNvSpPr/>
            <p:nvPr/>
          </p:nvSpPr>
          <p:spPr>
            <a:xfrm rot="10800000">
              <a:off x="4468813" y="4423239"/>
              <a:ext cx="196906" cy="260871"/>
            </a:xfrm>
            <a:prstGeom prst="triangl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5" name="Parallelogram 15">
              <a:extLst>
                <a:ext uri="{FF2B5EF4-FFF2-40B4-BE49-F238E27FC236}">
                  <a16:creationId xmlns:a16="http://schemas.microsoft.com/office/drawing/2014/main" id="{00FFC3E9-ACCE-438D-B2B5-5AA4625B76F2}"/>
                </a:ext>
              </a:extLst>
            </p:cNvPr>
            <p:cNvSpPr/>
            <p:nvPr/>
          </p:nvSpPr>
          <p:spPr>
            <a:xfrm rot="16200000">
              <a:off x="4098945" y="947696"/>
              <a:ext cx="972197" cy="1052368"/>
            </a:xfrm>
            <a:custGeom>
              <a:avLst/>
              <a:gdLst/>
              <a:ahLst/>
              <a:cxnLst/>
              <a:rect l="l" t="t" r="r" b="b"/>
              <a:pathLst>
                <a:path w="2993176" h="3240001">
                  <a:moveTo>
                    <a:pt x="1299907" y="647892"/>
                  </a:moveTo>
                  <a:lnTo>
                    <a:pt x="665509" y="1620000"/>
                  </a:lnTo>
                  <a:lnTo>
                    <a:pt x="1299907" y="2592108"/>
                  </a:lnTo>
                  <a:lnTo>
                    <a:pt x="634398" y="2592108"/>
                  </a:lnTo>
                  <a:lnTo>
                    <a:pt x="0" y="1620000"/>
                  </a:lnTo>
                  <a:lnTo>
                    <a:pt x="634398" y="647892"/>
                  </a:lnTo>
                  <a:close/>
                  <a:moveTo>
                    <a:pt x="2993176" y="1620001"/>
                  </a:moveTo>
                  <a:lnTo>
                    <a:pt x="1913056" y="3240001"/>
                  </a:lnTo>
                  <a:lnTo>
                    <a:pt x="1782206" y="3043749"/>
                  </a:lnTo>
                  <a:lnTo>
                    <a:pt x="1110064" y="3043749"/>
                  </a:lnTo>
                  <a:cubicBezTo>
                    <a:pt x="1089036" y="3096599"/>
                    <a:pt x="1037333" y="3133759"/>
                    <a:pt x="976952" y="3133759"/>
                  </a:cubicBezTo>
                  <a:cubicBezTo>
                    <a:pt x="923853" y="3133759"/>
                    <a:pt x="877466" y="3105022"/>
                    <a:pt x="854540" y="3061058"/>
                  </a:cubicBezTo>
                  <a:lnTo>
                    <a:pt x="302383" y="3169763"/>
                  </a:lnTo>
                  <a:lnTo>
                    <a:pt x="302383" y="2809723"/>
                  </a:lnTo>
                  <a:lnTo>
                    <a:pt x="854540" y="2918427"/>
                  </a:lnTo>
                  <a:cubicBezTo>
                    <a:pt x="877466" y="2874463"/>
                    <a:pt x="923853" y="2845727"/>
                    <a:pt x="976952" y="2845727"/>
                  </a:cubicBezTo>
                  <a:cubicBezTo>
                    <a:pt x="1037333" y="2845727"/>
                    <a:pt x="1089036" y="2882887"/>
                    <a:pt x="1110064" y="2935737"/>
                  </a:cubicBezTo>
                  <a:lnTo>
                    <a:pt x="1710190" y="2935737"/>
                  </a:lnTo>
                  <a:lnTo>
                    <a:pt x="832936" y="1620001"/>
                  </a:lnTo>
                  <a:lnTo>
                    <a:pt x="1913056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01" y="402927"/>
            <a:ext cx="1465151" cy="113058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488486"/>
            <a:ext cx="1084151" cy="95947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0596" y="520701"/>
            <a:ext cx="1464347" cy="89504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8517" y="1539487"/>
            <a:ext cx="1299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Grantor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40525" y="1528235"/>
            <a:ext cx="1299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Trustee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403219" y="1528234"/>
            <a:ext cx="1299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Assets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028950"/>
            <a:ext cx="2438067" cy="1149375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780042" y="4021681"/>
            <a:ext cx="1639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Beneficiary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3217362" y="2346968"/>
            <a:ext cx="3698795" cy="1987575"/>
          </a:xfrm>
          <a:prstGeom prst="ellipse">
            <a:avLst/>
          </a:prstGeom>
          <a:solidFill>
            <a:srgbClr val="32AEB8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NONGRANTOR      TRUST</a:t>
            </a:r>
          </a:p>
          <a:p>
            <a:pPr algn="ctr"/>
            <a:r>
              <a:rPr lang="en-U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with undistributed income</a:t>
            </a:r>
            <a:endParaRPr lang="en-US" sz="24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81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1" grpId="0"/>
      <p:bldP spid="22" grpId="0"/>
      <p:bldP spid="23" grpId="0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49796" y="483518"/>
            <a:ext cx="2487908" cy="1744960"/>
          </a:xfrm>
        </p:spPr>
        <p:txBody>
          <a:bodyPr/>
          <a:lstStyle/>
          <a:p>
            <a:r>
              <a:rPr lang="en-US" altLang="ko-KR" sz="2800" dirty="0" smtClean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Understanding </a:t>
            </a:r>
            <a:r>
              <a:rPr lang="en-US" altLang="ko-K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$10,000 cap on state and local taxes</a:t>
            </a:r>
            <a:endParaRPr lang="ko-KR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1136" y="2343150"/>
            <a:ext cx="3048000" cy="25545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AutoNum type="arabicParenBoth"/>
            </a:pPr>
            <a:r>
              <a:rPr lang="en-US" altLang="ko-K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Same cap for singles and MFJ</a:t>
            </a:r>
          </a:p>
          <a:p>
            <a:pPr marL="457200" indent="-457200">
              <a:buAutoNum type="arabicParenBoth"/>
            </a:pPr>
            <a:r>
              <a:rPr lang="en-US" altLang="ko-K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Applies to personal taxes</a:t>
            </a:r>
          </a:p>
          <a:p>
            <a:pPr marL="457200" indent="-457200">
              <a:buAutoNum type="arabicParenBoth"/>
            </a:pPr>
            <a:r>
              <a:rPr lang="en-US" altLang="ko-K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Donations in lieu of taxes (TD 9864)</a:t>
            </a:r>
          </a:p>
          <a:p>
            <a:pPr marL="457200" indent="-457200">
              <a:buAutoNum type="arabicParenBoth"/>
            </a:pPr>
            <a:r>
              <a:rPr lang="en-US" altLang="ko-K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Trusts may be helpful</a:t>
            </a:r>
          </a:p>
          <a:p>
            <a:pPr marL="457200" indent="-457200">
              <a:buAutoNum type="arabicParenBoth"/>
            </a:pPr>
            <a:r>
              <a:rPr lang="en-US" altLang="ko-K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Tax benefit rule applies</a:t>
            </a:r>
            <a:endParaRPr lang="en-US" altLang="ko-KR" sz="2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67494"/>
            <a:ext cx="899592" cy="216024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Placeholder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5074" y="54526"/>
            <a:ext cx="5775176" cy="5088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55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ame 16"/>
          <p:cNvSpPr/>
          <p:nvPr/>
        </p:nvSpPr>
        <p:spPr>
          <a:xfrm>
            <a:off x="215516" y="177378"/>
            <a:ext cx="8712968" cy="4788744"/>
          </a:xfrm>
          <a:prstGeom prst="frame">
            <a:avLst>
              <a:gd name="adj1" fmla="val 89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51775" y="0"/>
            <a:ext cx="2016224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 Placeholder 1"/>
          <p:cNvSpPr txBox="1">
            <a:spLocks/>
          </p:cNvSpPr>
          <p:nvPr/>
        </p:nvSpPr>
        <p:spPr>
          <a:xfrm>
            <a:off x="6696236" y="1504950"/>
            <a:ext cx="1971763" cy="315299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2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Proposed Anti-</a:t>
            </a:r>
            <a:r>
              <a:rPr lang="en-US" altLang="ko-KR" sz="280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Clawback</a:t>
            </a:r>
            <a:r>
              <a:rPr lang="en-US" altLang="ko-KR" sz="2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Regulations</a:t>
            </a:r>
            <a:endParaRPr lang="ko-KR" altLang="en-US" sz="2800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123950"/>
            <a:ext cx="6192811" cy="161464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53305" y="573596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Section 2001(g)(2) (amended 2017)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05" y="2882864"/>
            <a:ext cx="6019800" cy="19389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Proposed Regulation §20.2010-1(c)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An estate may compute the unified credit using the basic exclusion amount applicable to gifts made       during life or the basic exclusion amount           applicable on the date of death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156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294967"/>
            <a:ext cx="9144000" cy="576064"/>
          </a:xfrm>
        </p:spPr>
        <p:txBody>
          <a:bodyPr/>
          <a:lstStyle/>
          <a:p>
            <a:r>
              <a:rPr lang="en-US" altLang="ko-K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Portability Election</a:t>
            </a:r>
            <a:endParaRPr lang="ko-KR" alt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762" y="1215767"/>
            <a:ext cx="5024438" cy="928230"/>
            <a:chOff x="0" y="1270545"/>
            <a:chExt cx="4355976" cy="504056"/>
          </a:xfrm>
        </p:grpSpPr>
        <p:sp>
          <p:nvSpPr>
            <p:cNvPr id="5" name="Rectangle 4"/>
            <p:cNvSpPr/>
            <p:nvPr/>
          </p:nvSpPr>
          <p:spPr>
            <a:xfrm>
              <a:off x="323528" y="1270545"/>
              <a:ext cx="4032448" cy="50405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270545"/>
              <a:ext cx="323528" cy="504056"/>
            </a:xfrm>
            <a:prstGeom prst="rect">
              <a:avLst/>
            </a:prstGeom>
            <a:solidFill>
              <a:schemeClr val="accent2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04951" y="1220667"/>
            <a:ext cx="45972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Surviving spouse can claim the unused exclusion of a deceased spouse for estate and gift tax purposes</a:t>
            </a:r>
            <a:endParaRPr lang="ko-KR" altLang="en-US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2714" y="2406915"/>
            <a:ext cx="57675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alibri" panose="020F0502020204030204" pitchFamily="34" charset="0"/>
              </a:rPr>
              <a:t>   Basic Exclusion Amount</a:t>
            </a:r>
            <a:endParaRPr lang="en-US" sz="2000" b="1" dirty="0">
              <a:latin typeface="Calibri" panose="020F0502020204030204" pitchFamily="34" charset="0"/>
            </a:endParaRPr>
          </a:p>
          <a:p>
            <a:r>
              <a:rPr lang="en-US" sz="2000" b="1" u="sng" dirty="0">
                <a:latin typeface="Calibri" panose="020F0502020204030204" pitchFamily="34" charset="0"/>
              </a:rPr>
              <a:t>+ </a:t>
            </a:r>
            <a:r>
              <a:rPr lang="en-US" sz="2000" b="1" u="sng" dirty="0" smtClean="0">
                <a:latin typeface="Calibri" panose="020F0502020204030204" pitchFamily="34" charset="0"/>
              </a:rPr>
              <a:t>Deceased Spousal Unused Exclusion Amount</a:t>
            </a:r>
            <a:endParaRPr lang="en-US" sz="2000" b="1" dirty="0">
              <a:latin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</a:rPr>
              <a:t>   APPLICABLE EXCLUSION AMOUNT</a:t>
            </a:r>
          </a:p>
        </p:txBody>
      </p:sp>
      <p:sp>
        <p:nvSpPr>
          <p:cNvPr id="12" name="Left Arrow 11"/>
          <p:cNvSpPr/>
          <p:nvPr/>
        </p:nvSpPr>
        <p:spPr>
          <a:xfrm rot="20722497">
            <a:off x="4984754" y="815203"/>
            <a:ext cx="4312380" cy="894796"/>
          </a:xfrm>
          <a:custGeom>
            <a:avLst/>
            <a:gdLst/>
            <a:ahLst/>
            <a:cxnLst/>
            <a:rect l="l" t="t" r="r" b="b"/>
            <a:pathLst>
              <a:path w="4312380" h="894796">
                <a:moveTo>
                  <a:pt x="4312380" y="117603"/>
                </a:moveTo>
                <a:lnTo>
                  <a:pt x="4140261" y="777193"/>
                </a:lnTo>
                <a:lnTo>
                  <a:pt x="497381" y="777193"/>
                </a:lnTo>
                <a:lnTo>
                  <a:pt x="497381" y="894796"/>
                </a:lnTo>
                <a:lnTo>
                  <a:pt x="0" y="447398"/>
                </a:lnTo>
                <a:lnTo>
                  <a:pt x="497381" y="0"/>
                </a:lnTo>
                <a:lnTo>
                  <a:pt x="497381" y="11760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rot="20760000">
            <a:off x="5488090" y="910432"/>
            <a:ext cx="3646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Does not apply for generation-skipping transfer tax purposes!</a:t>
            </a:r>
            <a:endParaRPr lang="ko-KR" altLang="en-US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Left Arrow 17"/>
          <p:cNvSpPr/>
          <p:nvPr/>
        </p:nvSpPr>
        <p:spPr>
          <a:xfrm rot="20722497">
            <a:off x="4989489" y="1781736"/>
            <a:ext cx="4312380" cy="894796"/>
          </a:xfrm>
          <a:custGeom>
            <a:avLst/>
            <a:gdLst/>
            <a:ahLst/>
            <a:cxnLst/>
            <a:rect l="l" t="t" r="r" b="b"/>
            <a:pathLst>
              <a:path w="4312380" h="894796">
                <a:moveTo>
                  <a:pt x="4312380" y="117603"/>
                </a:moveTo>
                <a:lnTo>
                  <a:pt x="4140261" y="777193"/>
                </a:lnTo>
                <a:lnTo>
                  <a:pt x="497381" y="777193"/>
                </a:lnTo>
                <a:lnTo>
                  <a:pt x="497381" y="894796"/>
                </a:lnTo>
                <a:lnTo>
                  <a:pt x="0" y="447398"/>
                </a:lnTo>
                <a:lnTo>
                  <a:pt x="497381" y="0"/>
                </a:lnTo>
                <a:lnTo>
                  <a:pt x="497381" y="11760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 rot="20760000">
            <a:off x="5541389" y="1889843"/>
            <a:ext cx="3539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Unused exclusion of the LAST DECEASED SPOUSE</a:t>
            </a:r>
            <a:endParaRPr lang="ko-KR" altLang="en-US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Left Arrow 27"/>
          <p:cNvSpPr/>
          <p:nvPr/>
        </p:nvSpPr>
        <p:spPr>
          <a:xfrm rot="20722497">
            <a:off x="4984754" y="3445164"/>
            <a:ext cx="4312380" cy="894796"/>
          </a:xfrm>
          <a:custGeom>
            <a:avLst/>
            <a:gdLst/>
            <a:ahLst/>
            <a:cxnLst/>
            <a:rect l="l" t="t" r="r" b="b"/>
            <a:pathLst>
              <a:path w="4312380" h="894796">
                <a:moveTo>
                  <a:pt x="4312380" y="117603"/>
                </a:moveTo>
                <a:lnTo>
                  <a:pt x="4140261" y="777193"/>
                </a:lnTo>
                <a:lnTo>
                  <a:pt x="497381" y="777193"/>
                </a:lnTo>
                <a:lnTo>
                  <a:pt x="497381" y="894796"/>
                </a:lnTo>
                <a:lnTo>
                  <a:pt x="0" y="447398"/>
                </a:lnTo>
                <a:lnTo>
                  <a:pt x="497381" y="0"/>
                </a:lnTo>
                <a:lnTo>
                  <a:pt x="497381" y="11760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 rot="20760000">
            <a:off x="5557588" y="3524708"/>
            <a:ext cx="3410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See Rev. Proc. 2017-34 for relief from late exclusion</a:t>
            </a:r>
            <a:endParaRPr lang="ko-KR" altLang="en-US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2306611" y="3879286"/>
            <a:ext cx="2667000" cy="99060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libri" panose="020F0502020204030204" pitchFamily="34" charset="0"/>
              </a:rPr>
              <a:t>Must timely file </a:t>
            </a:r>
            <a:r>
              <a:rPr lang="en-US" sz="2400" dirty="0" smtClean="0">
                <a:latin typeface="Calibri" panose="020F0502020204030204" pitchFamily="34" charset="0"/>
              </a:rPr>
              <a:t>    Form </a:t>
            </a:r>
            <a:r>
              <a:rPr lang="en-US" sz="2400" dirty="0">
                <a:latin typeface="Calibri" panose="020F0502020204030204" pitchFamily="34" charset="0"/>
              </a:rPr>
              <a:t>706 to claim!</a:t>
            </a:r>
          </a:p>
        </p:txBody>
      </p:sp>
    </p:spTree>
    <p:extLst>
      <p:ext uri="{BB962C8B-B14F-4D97-AF65-F5344CB8AC3E}">
        <p14:creationId xmlns:p14="http://schemas.microsoft.com/office/powerpoint/2010/main" val="1889713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5" grpId="0"/>
      <p:bldP spid="18" grpId="0" animBg="1"/>
      <p:bldP spid="21" grpId="0"/>
      <p:bldP spid="28" grpId="0" animBg="1"/>
      <p:bldP spid="31" grpId="0"/>
      <p:bldP spid="27" grpId="0" animBg="1"/>
    </p:bldLst>
  </p:timing>
</p:sld>
</file>

<file path=ppt/theme/theme1.xml><?xml version="1.0" encoding="utf-8"?>
<a:theme xmlns:a="http://schemas.openxmlformats.org/drawingml/2006/main" name="Cover and End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eative-Idea-Bulb-PowerPoint-Template.pptx [Read-Only]" id="{177E22F8-52FD-47E0-83CA-F18EC2CFD47E}" vid="{3B2B5BCD-FB9D-41C4-B1EA-EABCE8267C61}"/>
    </a:ext>
  </a:extLst>
</a:theme>
</file>

<file path=ppt/theme/theme2.xml><?xml version="1.0" encoding="utf-8"?>
<a:theme xmlns:a="http://schemas.openxmlformats.org/drawingml/2006/main" name="Contents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2AEB8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reative-Idea-Bulb-PowerPoint-Template.pptx [Read-Only]" id="{177E22F8-52FD-47E0-83CA-F18EC2CFD47E}" vid="{93C50A4B-34CE-4C72-8B4C-40BF8BB9C997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eative-Idea-Bulb-PowerPoint-Template.pptx [Read-Only]" id="{177E22F8-52FD-47E0-83CA-F18EC2CFD47E}" vid="{1FEA5536-F12E-4D7C-9D7F-DE6B93F26005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Creative-Idea-Bulb-PowerPoint-Template</Template>
  <TotalTime>739</TotalTime>
  <Words>683</Words>
  <Application>Microsoft Office PowerPoint</Application>
  <PresentationFormat>On-screen Show (16:9)</PresentationFormat>
  <Paragraphs>130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맑은 고딕</vt:lpstr>
      <vt:lpstr>Arial</vt:lpstr>
      <vt:lpstr>Arial Unicode MS</vt:lpstr>
      <vt:lpstr>Calibri</vt:lpstr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Georgia State University - College of Law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Samuel Allen Donaldson</dc:creator>
  <cp:lastModifiedBy>Samuel Allen Donaldson</cp:lastModifiedBy>
  <cp:revision>59</cp:revision>
  <cp:lastPrinted>2019-09-06T17:25:09Z</cp:lastPrinted>
  <dcterms:created xsi:type="dcterms:W3CDTF">2019-03-15T14:59:19Z</dcterms:created>
  <dcterms:modified xsi:type="dcterms:W3CDTF">2019-09-12T21:24:41Z</dcterms:modified>
</cp:coreProperties>
</file>